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8" r:id="rId3"/>
    <p:sldId id="332" r:id="rId5"/>
    <p:sldId id="289" r:id="rId6"/>
    <p:sldId id="295" r:id="rId7"/>
    <p:sldId id="333" r:id="rId8"/>
    <p:sldId id="360" r:id="rId9"/>
    <p:sldId id="362" r:id="rId10"/>
    <p:sldId id="377" r:id="rId11"/>
    <p:sldId id="378" r:id="rId12"/>
    <p:sldId id="379" r:id="rId13"/>
    <p:sldId id="380" r:id="rId14"/>
    <p:sldId id="381" r:id="rId15"/>
    <p:sldId id="382" r:id="rId16"/>
    <p:sldId id="383" r:id="rId17"/>
    <p:sldId id="384" r:id="rId18"/>
    <p:sldId id="370" r:id="rId19"/>
    <p:sldId id="371" r:id="rId20"/>
    <p:sldId id="372" r:id="rId21"/>
    <p:sldId id="373" r:id="rId22"/>
    <p:sldId id="374" r:id="rId23"/>
    <p:sldId id="319" r:id="rId24"/>
  </p:sldIdLst>
  <p:sldSz cx="9144000" cy="5143500" type="screen16x9"/>
  <p:notesSz cx="6858000" cy="9144000"/>
  <p:custDataLst>
    <p:tags r:id="rId28"/>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p:scale>
          <a:sx n="75" d="100"/>
          <a:sy n="75" d="100"/>
        </p:scale>
        <p:origin x="-162" y="-1476"/>
      </p:cViewPr>
      <p:guideLst>
        <p:guide orient="horz" pos="1566"/>
        <p:guide pos="2846"/>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gs" Target="tags/tag5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47079287-648C-4B3D-8FE1-F0E0722F132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0" y="0"/>
            <a:ext cx="9144000" cy="5143500"/>
          </a:xfrm>
          <a:prstGeom prst="rect">
            <a:avLst/>
          </a:prstGeom>
        </p:spPr>
      </p:pic>
      <p:sp>
        <p:nvSpPr>
          <p:cNvPr id="4" name="矩形 3"/>
          <p:cNvSpPr/>
          <p:nvPr userDrawn="1"/>
        </p:nvSpPr>
        <p:spPr>
          <a:xfrm>
            <a:off x="0" y="482600"/>
            <a:ext cx="9144000" cy="452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节标题">
    <p:bg>
      <p:bgPr>
        <a:solidFill>
          <a:srgbClr val="F0F0F0"/>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6293228" y="2925925"/>
            <a:ext cx="775136" cy="246221"/>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8" name="页脚占位符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9" name="灯片编号占位符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4" name="页脚占位符 3"/>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灯片编号占位符 4"/>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3" name="页脚占位符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4" name="灯片编号占位符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页脚占位符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7" name="灯片编号占位符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4" Type="http://schemas.openxmlformats.org/officeDocument/2006/relationships/theme" Target="../theme/theme1.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defRPr/>
            </a:pPr>
            <a:fld id="{9CE5B826-6809-49B3-9B4B-177D412235B0}" type="datetimeFigureOut">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defRPr/>
            </a:pPr>
            <a:fld id="{601AD0B5-09AD-499F-88BC-01FCE55CDA76}" type="slidenum">
              <a:rPr kumimoji="0" lang="zh-CN" altLang="en-US" sz="900" b="0" i="0" u="none" strike="noStrike" kern="1200" cap="none" spc="0" normalizeH="0" baseline="0" noProof="0" smtClean="0">
                <a:ln>
                  <a:noFill/>
                </a:ln>
                <a:solidFill>
                  <a:prstClr val="black">
                    <a:tint val="75000"/>
                  </a:prstClr>
                </a:solidFill>
                <a:effectLst/>
                <a:uLnTx/>
                <a:uFillTx/>
                <a:latin typeface="等线" panose="02010600030101010101" charset="-122"/>
                <a:ea typeface="微软雅黑" panose="020B0503020204020204" charset="-122"/>
                <a:cs typeface="+mn-cs"/>
              </a:rPr>
            </a:fld>
            <a:endParaRPr kumimoji="0" lang="zh-CN" altLang="en-US" sz="900" b="0" i="0" u="none" strike="noStrike" kern="1200" cap="none" spc="0" normalizeH="0" baseline="0" noProof="0">
              <a:ln>
                <a:noFill/>
              </a:ln>
              <a:solidFill>
                <a:prstClr val="black">
                  <a:tint val="75000"/>
                </a:prstClr>
              </a:solidFill>
              <a:effectLst/>
              <a:uLnTx/>
              <a:uFillTx/>
              <a:latin typeface="等线" panose="02010600030101010101" charset="-122"/>
              <a:ea typeface="微软雅黑" panose="020B0503020204020204"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5.xml"/><Relationship Id="rId4" Type="http://schemas.openxmlformats.org/officeDocument/2006/relationships/image" Target="../media/image10.png"/><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5.xml"/><Relationship Id="rId4" Type="http://schemas.openxmlformats.org/officeDocument/2006/relationships/image" Target="../media/image11.png"/><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5.xml"/><Relationship Id="rId4" Type="http://schemas.openxmlformats.org/officeDocument/2006/relationships/image" Target="../media/image12.jpeg"/><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5.xml"/><Relationship Id="rId4" Type="http://schemas.openxmlformats.org/officeDocument/2006/relationships/image" Target="../media/image13.png"/><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5.xml"/><Relationship Id="rId4" Type="http://schemas.openxmlformats.org/officeDocument/2006/relationships/image" Target="../media/image14.png"/><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15.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7.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7.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tags" Target="../tags/tag50.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5.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tags" Target="../tags/tag3.xml"/><Relationship Id="rId7" Type="http://schemas.openxmlformats.org/officeDocument/2006/relationships/slide" Target="slide4.xml"/><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slide" Target="slide3.xml"/><Relationship Id="rId3" Type="http://schemas.openxmlformats.org/officeDocument/2006/relationships/image" Target="../media/image4.png"/><Relationship Id="rId2" Type="http://schemas.microsoft.com/office/2007/relationships/hdphoto" Target="../media/image2.wdp"/><Relationship Id="rId16" Type="http://schemas.openxmlformats.org/officeDocument/2006/relationships/notesSlide" Target="../notesSlides/notesSlide3.xml"/><Relationship Id="rId15" Type="http://schemas.openxmlformats.org/officeDocument/2006/relationships/slideLayout" Target="../slideLayouts/slideLayout7.xml"/><Relationship Id="rId14" Type="http://schemas.openxmlformats.org/officeDocument/2006/relationships/tags" Target="../tags/tag8.xml"/><Relationship Id="rId13" Type="http://schemas.openxmlformats.org/officeDocument/2006/relationships/tags" Target="../tags/tag7.xml"/><Relationship Id="rId12" Type="http://schemas.openxmlformats.org/officeDocument/2006/relationships/tags" Target="../tags/tag6.xml"/><Relationship Id="rId11" Type="http://schemas.openxmlformats.org/officeDocument/2006/relationships/tags" Target="../tags/tag5.xml"/><Relationship Id="rId10" Type="http://schemas.openxmlformats.org/officeDocument/2006/relationships/slide" Target="slide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7.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1" Type="http://schemas.openxmlformats.org/officeDocument/2006/relationships/notesSlide" Target="../notesSlides/notesSlide5.xml"/><Relationship Id="rId10" Type="http://schemas.openxmlformats.org/officeDocument/2006/relationships/slideLayout" Target="../slideLayouts/slideLayout15.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7.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image" Target="../media/image4.png"/><Relationship Id="rId2" Type="http://schemas.microsoft.com/office/2007/relationships/hdphoto" Target="../media/image2.wdp"/><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5.xml"/><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5.xml"/><Relationship Id="rId4" Type="http://schemas.openxmlformats.org/officeDocument/2006/relationships/image" Target="../media/image9.jpeg"/><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cstate="screen"/>
          <a:stretch>
            <a:fillRect/>
          </a:stretch>
        </p:blipFill>
        <p:spPr>
          <a:xfrm>
            <a:off x="0" y="1251086"/>
            <a:ext cx="2740288" cy="3936090"/>
          </a:xfrm>
          <a:prstGeom prst="rect">
            <a:avLst/>
          </a:prstGeom>
        </p:spPr>
      </p:pic>
      <p:pic>
        <p:nvPicPr>
          <p:cNvPr id="11" name="图片 10"/>
          <p:cNvPicPr>
            <a:picLocks noChangeAspect="1"/>
          </p:cNvPicPr>
          <p:nvPr/>
        </p:nvPicPr>
        <p:blipFill rotWithShape="1">
          <a:blip r:embed="rId4" cstate="screen"/>
          <a:srcRect/>
          <a:stretch>
            <a:fillRect/>
          </a:stretch>
        </p:blipFill>
        <p:spPr>
          <a:xfrm>
            <a:off x="6241085" y="3021750"/>
            <a:ext cx="2886235" cy="2121750"/>
          </a:xfrm>
          <a:prstGeom prst="rect">
            <a:avLst/>
          </a:prstGeom>
        </p:spPr>
      </p:pic>
      <p:pic>
        <p:nvPicPr>
          <p:cNvPr id="12" name="图片 11"/>
          <p:cNvPicPr>
            <a:picLocks noChangeAspect="1"/>
          </p:cNvPicPr>
          <p:nvPr/>
        </p:nvPicPr>
        <p:blipFill>
          <a:blip r:embed="rId5" cstate="screen"/>
          <a:stretch>
            <a:fillRect/>
          </a:stretch>
        </p:blipFill>
        <p:spPr>
          <a:xfrm>
            <a:off x="99398" y="4080303"/>
            <a:ext cx="1480593" cy="1063197"/>
          </a:xfrm>
          <a:prstGeom prst="rect">
            <a:avLst/>
          </a:prstGeom>
        </p:spPr>
      </p:pic>
      <p:pic>
        <p:nvPicPr>
          <p:cNvPr id="10" name="图片 9"/>
          <p:cNvPicPr>
            <a:picLocks noChangeAspect="1"/>
          </p:cNvPicPr>
          <p:nvPr/>
        </p:nvPicPr>
        <p:blipFill>
          <a:blip r:embed="rId6" cstate="screen"/>
          <a:stretch>
            <a:fillRect/>
          </a:stretch>
        </p:blipFill>
        <p:spPr>
          <a:xfrm>
            <a:off x="7249128" y="467767"/>
            <a:ext cx="1331018" cy="3851008"/>
          </a:xfrm>
          <a:prstGeom prst="rect">
            <a:avLst/>
          </a:prstGeom>
        </p:spPr>
      </p:pic>
      <p:sp>
        <p:nvSpPr>
          <p:cNvPr id="17" name="文本框 16"/>
          <p:cNvSpPr txBox="1"/>
          <p:nvPr/>
        </p:nvSpPr>
        <p:spPr>
          <a:xfrm>
            <a:off x="2794983" y="1594190"/>
            <a:ext cx="3350260" cy="768350"/>
          </a:xfrm>
          <a:prstGeom prst="rect">
            <a:avLst/>
          </a:prstGeom>
          <a:noFill/>
        </p:spPr>
        <p:txBody>
          <a:bodyPr wrap="none" rtlCol="0">
            <a:spAutoFit/>
          </a:bodyPr>
          <a:lstStyle/>
          <a:p>
            <a:r>
              <a:rPr lang="zh-CN" altLang="en-US" sz="4400" b="1" dirty="0" smtClean="0">
                <a:solidFill>
                  <a:srgbClr val="7030A0"/>
                </a:solidFill>
                <a:cs typeface="+mn-ea"/>
                <a:sym typeface="+mn-lt"/>
              </a:rPr>
              <a:t>舞</a:t>
            </a:r>
            <a:r>
              <a:rPr lang="en-US" altLang="zh-CN" sz="4400" b="1" dirty="0" smtClean="0">
                <a:solidFill>
                  <a:srgbClr val="7030A0"/>
                </a:solidFill>
                <a:cs typeface="+mn-ea"/>
                <a:sym typeface="+mn-lt"/>
              </a:rPr>
              <a:t>  </a:t>
            </a:r>
            <a:r>
              <a:rPr lang="zh-CN" altLang="en-US" sz="4400" b="1" dirty="0" smtClean="0">
                <a:solidFill>
                  <a:srgbClr val="7030A0"/>
                </a:solidFill>
                <a:cs typeface="+mn-ea"/>
                <a:sym typeface="+mn-lt"/>
              </a:rPr>
              <a:t>蹈</a:t>
            </a:r>
            <a:r>
              <a:rPr lang="en-US" altLang="zh-CN" sz="4400" b="1" dirty="0" smtClean="0">
                <a:solidFill>
                  <a:srgbClr val="7030A0"/>
                </a:solidFill>
                <a:cs typeface="+mn-ea"/>
                <a:sym typeface="+mn-lt"/>
              </a:rPr>
              <a:t>  </a:t>
            </a:r>
            <a:r>
              <a:rPr lang="zh-CN" altLang="en-US" sz="4400" b="1" dirty="0" smtClean="0">
                <a:solidFill>
                  <a:srgbClr val="7030A0"/>
                </a:solidFill>
                <a:cs typeface="+mn-ea"/>
                <a:sym typeface="+mn-lt"/>
              </a:rPr>
              <a:t>鉴</a:t>
            </a:r>
            <a:r>
              <a:rPr lang="en-US" altLang="zh-CN" sz="4400" b="1" dirty="0" smtClean="0">
                <a:solidFill>
                  <a:srgbClr val="7030A0"/>
                </a:solidFill>
                <a:cs typeface="+mn-ea"/>
                <a:sym typeface="+mn-lt"/>
              </a:rPr>
              <a:t>  </a:t>
            </a:r>
            <a:r>
              <a:rPr lang="zh-CN" altLang="en-US" sz="4400" b="1" dirty="0" smtClean="0">
                <a:solidFill>
                  <a:srgbClr val="7030A0"/>
                </a:solidFill>
                <a:cs typeface="+mn-ea"/>
                <a:sym typeface="+mn-lt"/>
              </a:rPr>
              <a:t>赏</a:t>
            </a:r>
            <a:endParaRPr lang="zh-CN" altLang="en-US" sz="4400" b="1" dirty="0" smtClean="0">
              <a:solidFill>
                <a:srgbClr val="7030A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500"/>
                                        <p:tgtEl>
                                          <p:spTgt spid="3"/>
                                        </p:tgtEl>
                                      </p:cBhvr>
                                    </p:animEffect>
                                    <p:anim calcmode="lin" valueType="num">
                                      <p:cBhvr>
                                        <p:cTn id="19" dur="1500" fill="hold"/>
                                        <p:tgtEl>
                                          <p:spTgt spid="3"/>
                                        </p:tgtEl>
                                        <p:attrNameLst>
                                          <p:attrName>ppt_w</p:attrName>
                                        </p:attrNameLst>
                                      </p:cBhvr>
                                      <p:tavLst>
                                        <p:tav tm="0" fmla="#ppt_w*sin(2.5*pi*$)">
                                          <p:val>
                                            <p:fltVal val="0"/>
                                          </p:val>
                                        </p:tav>
                                        <p:tav tm="100000">
                                          <p:val>
                                            <p:fltVal val="1"/>
                                          </p:val>
                                        </p:tav>
                                      </p:tavLst>
                                    </p:anim>
                                    <p:anim calcmode="lin" valueType="num">
                                      <p:cBhvr>
                                        <p:cTn id="20" dur="1500" fill="hold"/>
                                        <p:tgtEl>
                                          <p:spTgt spid="3"/>
                                        </p:tgtEl>
                                        <p:attrNameLst>
                                          <p:attrName>ppt_h</p:attrName>
                                        </p:attrNameLst>
                                      </p:cBhvr>
                                      <p:tavLst>
                                        <p:tav tm="0">
                                          <p:val>
                                            <p:strVal val="#ppt_h"/>
                                          </p:val>
                                        </p:tav>
                                        <p:tav tm="100000">
                                          <p:val>
                                            <p:strVal val="#ppt_h"/>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2" presetClass="entr" presetSubtype="4" fill="hold" grpId="0" nodeType="afterEffect">
                                  <p:stCondLst>
                                    <p:cond delay="0"/>
                                  </p:stCondLst>
                                  <p:iterate type="lt">
                                    <p:tmPct val="13000"/>
                                  </p:iterate>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ppt_y</p:attrName>
                                        </p:attrNameLst>
                                      </p:cBhvr>
                                      <p:tavLst>
                                        <p:tav tm="0">
                                          <p:val>
                                            <p:strVal val="#ppt_y+#ppt_h*1.125000"/>
                                          </p:val>
                                        </p:tav>
                                        <p:tav tm="100000">
                                          <p:val>
                                            <p:strVal val="#ppt_y"/>
                                          </p:val>
                                        </p:tav>
                                      </p:tavLst>
                                    </p:anim>
                                    <p:animEffect transition="in" filter="wipe(up)">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4935" y="840105"/>
            <a:ext cx="7291705" cy="1621155"/>
          </a:xfrm>
          <a:prstGeom prst="rect">
            <a:avLst/>
          </a:prstGeom>
          <a:noFill/>
          <a:ln w="9525">
            <a:noFill/>
          </a:ln>
        </p:spPr>
        <p:txBody>
          <a:bodyPr>
            <a:noAutofit/>
          </a:bodyPr>
          <a:p>
            <a:pPr indent="284480">
              <a:lnSpc>
                <a:spcPct val="125000"/>
              </a:lnSpc>
              <a:spcBef>
                <a:spcPts val="0"/>
              </a:spcBef>
              <a:spcAft>
                <a:spcPts val="0"/>
              </a:spcAft>
            </a:pPr>
            <a:r>
              <a:rPr lang="en-US" altLang="zh-CN" sz="1800">
                <a:ea typeface="宋体" panose="02010600030101010101" pitchFamily="2" charset="-122"/>
              </a:rPr>
              <a:t>  </a:t>
            </a:r>
            <a:r>
              <a:rPr lang="zh-CN" altLang="en-US" sz="1800">
                <a:ea typeface="宋体" panose="02010600030101010101" pitchFamily="2" charset="-122"/>
              </a:rPr>
              <a:t>汉高祖刘邦喜爱楚歌楚舞，喜爱“翘袖折腰之舞”，汉代宫廷除设有主管俗乐的“乐府”外，还设有主管祭祀庆典的太乐署以及为军队操练和朝廷庆典的吹奏乐团，即</a:t>
            </a:r>
            <a:r>
              <a:rPr lang="zh-CN" altLang="en-US" sz="1800" b="1">
                <a:solidFill>
                  <a:schemeClr val="accent3"/>
                </a:solidFill>
                <a:ea typeface="宋体" panose="02010600030101010101" pitchFamily="2" charset="-122"/>
              </a:rPr>
              <a:t>黄门鼓吹署</a:t>
            </a:r>
            <a:r>
              <a:rPr lang="zh-CN" altLang="en-US" sz="1800">
                <a:ea typeface="宋体" panose="02010600030101010101" pitchFamily="2" charset="-122"/>
              </a:rPr>
              <a:t>。宫廷乐舞多以民间流传的杂舞为主以及载歌载舞的《相和大曲》。</a:t>
            </a:r>
            <a:endParaRPr lang="zh-CN" altLang="en-US" sz="1800">
              <a:ea typeface="宋体" panose="02010600030101010101" pitchFamily="2" charset="-122"/>
            </a:endParaRPr>
          </a:p>
        </p:txBody>
      </p:sp>
      <p:grpSp>
        <p:nvGrpSpPr>
          <p:cNvPr id="3" name="组合 2"/>
          <p:cNvGrpSpPr/>
          <p:nvPr/>
        </p:nvGrpSpPr>
        <p:grpSpPr>
          <a:xfrm>
            <a:off x="99458" y="-25"/>
            <a:ext cx="1747837" cy="1305192"/>
            <a:chOff x="1077252" y="2742843"/>
            <a:chExt cx="1858291" cy="1387673"/>
          </a:xfrm>
        </p:grpSpPr>
        <p:sp>
          <p:nvSpPr>
            <p:cNvPr id="44034" name="任意多边形 9"/>
            <p:cNvSpPr/>
            <p:nvPr>
              <p:custDataLst>
                <p:tags r:id="rId1"/>
              </p:custDataLst>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6" name="椭圆 5"/>
            <p:cNvSpPr/>
            <p:nvPr>
              <p:custDataLst>
                <p:tags r:id="rId2"/>
              </p:custDataLst>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0" name="文本框 19"/>
            <p:cNvSpPr txBox="1"/>
            <p:nvPr>
              <p:custDataLst>
                <p:tags r:id="rId3"/>
              </p:custDataLst>
            </p:nvPr>
          </p:nvSpPr>
          <p:spPr>
            <a:xfrm>
              <a:off x="1463684" y="3237769"/>
              <a:ext cx="684580" cy="398326"/>
            </a:xfrm>
            <a:prstGeom prst="rect">
              <a:avLst/>
            </a:prstGeom>
            <a:noFill/>
          </p:spPr>
          <p:txBody>
            <a:bodyPr wrap="non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rPr>
                <a:t>汉代</a:t>
              </a:r>
              <a:endPar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pic>
        <p:nvPicPr>
          <p:cNvPr id="8" name="图片 7" descr="截屏2023-08-15 14.27.04"/>
          <p:cNvPicPr>
            <a:picLocks noChangeAspect="1"/>
          </p:cNvPicPr>
          <p:nvPr/>
        </p:nvPicPr>
        <p:blipFill>
          <a:blip r:embed="rId4"/>
          <a:stretch>
            <a:fillRect/>
          </a:stretch>
        </p:blipFill>
        <p:spPr>
          <a:xfrm>
            <a:off x="3310255" y="2461260"/>
            <a:ext cx="3019425" cy="2074545"/>
          </a:xfrm>
          <a:prstGeom prst="rect">
            <a:avLst/>
          </a:prstGeom>
        </p:spPr>
      </p:pic>
      <p:sp>
        <p:nvSpPr>
          <p:cNvPr id="4" name="文本框 3"/>
          <p:cNvSpPr txBox="1"/>
          <p:nvPr/>
        </p:nvSpPr>
        <p:spPr>
          <a:xfrm>
            <a:off x="3470910" y="4562475"/>
            <a:ext cx="2405380" cy="306705"/>
          </a:xfrm>
          <a:prstGeom prst="rect">
            <a:avLst/>
          </a:prstGeom>
          <a:noFill/>
        </p:spPr>
        <p:txBody>
          <a:bodyPr wrap="none" rtlCol="0">
            <a:spAutoFit/>
          </a:bodyPr>
          <a:p>
            <a:r>
              <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rPr>
              <a:t>汉代皇后册封仪式</a:t>
            </a:r>
            <a:r>
              <a:rPr lang="en-US" altLang="zh-CN" sz="1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rPr>
              <a:t>黄门鼓吹</a:t>
            </a:r>
            <a:endPar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1000"/>
                                        <p:tgtEl>
                                          <p:spTgt spid="2">
                                            <p:txEl>
                                              <p:pRg st="0" end="0"/>
                                            </p:txEl>
                                          </p:spTgt>
                                        </p:tgtEl>
                                      </p:cBhvr>
                                    </p:animEffect>
                                    <p:anim calcmode="lin" valueType="num">
                                      <p:cBhvr>
                                        <p:cTn id="12"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par>
                          <p:cTn id="18" fill="hold">
                            <p:stCondLst>
                              <p:cond delay="20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92250" y="760730"/>
            <a:ext cx="7291705" cy="1621155"/>
          </a:xfrm>
          <a:prstGeom prst="rect">
            <a:avLst/>
          </a:prstGeom>
          <a:noFill/>
          <a:ln w="9525">
            <a:noFill/>
          </a:ln>
        </p:spPr>
        <p:txBody>
          <a:bodyPr>
            <a:noAutofit/>
          </a:bodyPr>
          <a:p>
            <a:pPr indent="284480">
              <a:lnSpc>
                <a:spcPct val="125000"/>
              </a:lnSpc>
              <a:spcBef>
                <a:spcPts val="0"/>
              </a:spcBef>
              <a:spcAft>
                <a:spcPts val="0"/>
              </a:spcAft>
            </a:pPr>
            <a:r>
              <a:rPr lang="en-US" altLang="zh-CN" sz="1800">
                <a:ea typeface="宋体" panose="02010600030101010101" pitchFamily="2" charset="-122"/>
              </a:rPr>
              <a:t>  </a:t>
            </a:r>
            <a:r>
              <a:rPr lang="zh-CN" altLang="en-US" sz="1800">
                <a:ea typeface="宋体" panose="02010600030101010101" pitchFamily="2" charset="-122"/>
              </a:rPr>
              <a:t>佛教自东汉传入我国，与道教结合一体，不仅使中原人民的思想信仰、宗教仪式、道德修养、价值观念等发生巨大的变化，也对我国古代乐舞、绘画、雕塑、建筑、石窟艺术产生了促进作用，为今后隋唐乐舞的发展奠定了基础。</a:t>
            </a:r>
            <a:endParaRPr lang="zh-CN" altLang="en-US" sz="1800">
              <a:ea typeface="宋体" panose="02010600030101010101" pitchFamily="2" charset="-122"/>
            </a:endParaRPr>
          </a:p>
        </p:txBody>
      </p:sp>
      <p:grpSp>
        <p:nvGrpSpPr>
          <p:cNvPr id="3" name="组合 2"/>
          <p:cNvGrpSpPr/>
          <p:nvPr/>
        </p:nvGrpSpPr>
        <p:grpSpPr>
          <a:xfrm>
            <a:off x="152163" y="52045"/>
            <a:ext cx="1747837" cy="1305192"/>
            <a:chOff x="1077252" y="2742843"/>
            <a:chExt cx="1858291" cy="1387673"/>
          </a:xfrm>
        </p:grpSpPr>
        <p:sp>
          <p:nvSpPr>
            <p:cNvPr id="44034" name="任意多边形 9"/>
            <p:cNvSpPr/>
            <p:nvPr>
              <p:custDataLst>
                <p:tags r:id="rId1"/>
              </p:custDataLst>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6" name="椭圆 5"/>
            <p:cNvSpPr/>
            <p:nvPr>
              <p:custDataLst>
                <p:tags r:id="rId2"/>
              </p:custDataLst>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0" name="文本框 19"/>
            <p:cNvSpPr txBox="1"/>
            <p:nvPr>
              <p:custDataLst>
                <p:tags r:id="rId3"/>
              </p:custDataLst>
            </p:nvPr>
          </p:nvSpPr>
          <p:spPr>
            <a:xfrm>
              <a:off x="1309079" y="3073713"/>
              <a:ext cx="954632" cy="725763"/>
            </a:xfrm>
            <a:prstGeom prst="rect">
              <a:avLst/>
            </a:prstGeom>
            <a:noFill/>
          </p:spPr>
          <p:txBody>
            <a:bodyPr wrap="non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rPr>
                <a:t>魏晋</a:t>
              </a:r>
              <a:endPar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endParaRPr>
            </a:p>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rPr>
                <a:t>南北朝</a:t>
              </a:r>
              <a:endPar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pic>
        <p:nvPicPr>
          <p:cNvPr id="7" name="图片 6" descr="截屏2023-08-15 14.30.36"/>
          <p:cNvPicPr>
            <a:picLocks noChangeAspect="1"/>
          </p:cNvPicPr>
          <p:nvPr/>
        </p:nvPicPr>
        <p:blipFill>
          <a:blip r:embed="rId4"/>
          <a:stretch>
            <a:fillRect/>
          </a:stretch>
        </p:blipFill>
        <p:spPr>
          <a:xfrm>
            <a:off x="2304415" y="2303780"/>
            <a:ext cx="5351780" cy="2058670"/>
          </a:xfrm>
          <a:prstGeom prst="rect">
            <a:avLst/>
          </a:prstGeom>
        </p:spPr>
      </p:pic>
      <p:sp>
        <p:nvSpPr>
          <p:cNvPr id="5" name="文本框 4"/>
          <p:cNvSpPr txBox="1"/>
          <p:nvPr/>
        </p:nvSpPr>
        <p:spPr>
          <a:xfrm>
            <a:off x="4044315" y="4427855"/>
            <a:ext cx="1871980" cy="306705"/>
          </a:xfrm>
          <a:prstGeom prst="rect">
            <a:avLst/>
          </a:prstGeom>
          <a:noFill/>
        </p:spPr>
        <p:txBody>
          <a:bodyPr wrap="none" rtlCol="0">
            <a:spAutoFit/>
          </a:bodyPr>
          <a:p>
            <a:r>
              <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rPr>
              <a:t>魏晋南北朝</a:t>
            </a:r>
            <a:r>
              <a:rPr lang="en-US" altLang="zh-CN" sz="1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rPr>
              <a:t>宫廷雕塑</a:t>
            </a:r>
            <a:endPar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1000"/>
                                        <p:tgtEl>
                                          <p:spTgt spid="2">
                                            <p:txEl>
                                              <p:pRg st="0" end="0"/>
                                            </p:txEl>
                                          </p:spTgt>
                                        </p:tgtEl>
                                      </p:cBhvr>
                                    </p:animEffect>
                                    <p:anim calcmode="lin" valueType="num">
                                      <p:cBhvr>
                                        <p:cTn id="12"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17650" y="448310"/>
            <a:ext cx="7291705" cy="1621155"/>
          </a:xfrm>
          <a:prstGeom prst="rect">
            <a:avLst/>
          </a:prstGeom>
          <a:noFill/>
          <a:ln w="9525">
            <a:noFill/>
          </a:ln>
        </p:spPr>
        <p:txBody>
          <a:bodyPr>
            <a:noAutofit/>
          </a:bodyPr>
          <a:p>
            <a:pPr indent="284480">
              <a:lnSpc>
                <a:spcPct val="125000"/>
              </a:lnSpc>
              <a:spcBef>
                <a:spcPts val="0"/>
              </a:spcBef>
              <a:spcAft>
                <a:spcPts val="0"/>
              </a:spcAft>
            </a:pPr>
            <a:r>
              <a:rPr lang="en-US" altLang="zh-CN" sz="1800">
                <a:ea typeface="宋体" panose="02010600030101010101" pitchFamily="2" charset="-122"/>
              </a:rPr>
              <a:t>   </a:t>
            </a:r>
            <a:r>
              <a:rPr lang="zh-CN" altLang="en-US" sz="1800">
                <a:ea typeface="宋体" panose="02010600030101010101" pitchFamily="2" charset="-122"/>
              </a:rPr>
              <a:t>唐代是我国古代舞蹈艺术发展的高峰，宫廷乐舞继承了魏晋南北朝以及广泛流传发展的中外优秀乐舞文化传统，并在隋代《七部伎》《九部伎》的基础上，形成了《十部伎》，又称《十部乐》，使得唐代宫廷</a:t>
            </a:r>
            <a:r>
              <a:rPr lang="zh-CN" altLang="en-US" sz="1800" b="1">
                <a:solidFill>
                  <a:schemeClr val="accent3"/>
                </a:solidFill>
                <a:ea typeface="宋体" panose="02010600030101010101" pitchFamily="2" charset="-122"/>
              </a:rPr>
              <a:t>“燕乐”</a:t>
            </a:r>
            <a:r>
              <a:rPr lang="zh-CN" altLang="en-US" sz="1800">
                <a:ea typeface="宋体" panose="02010600030101010101" pitchFamily="2" charset="-122"/>
              </a:rPr>
              <a:t>呈现鼎盛景象。</a:t>
            </a:r>
            <a:endParaRPr lang="zh-CN" altLang="en-US" sz="1800">
              <a:ea typeface="宋体" panose="02010600030101010101" pitchFamily="2" charset="-122"/>
            </a:endParaRPr>
          </a:p>
        </p:txBody>
      </p:sp>
      <p:grpSp>
        <p:nvGrpSpPr>
          <p:cNvPr id="3" name="组合 2"/>
          <p:cNvGrpSpPr/>
          <p:nvPr/>
        </p:nvGrpSpPr>
        <p:grpSpPr>
          <a:xfrm>
            <a:off x="94378" y="39345"/>
            <a:ext cx="1747837" cy="1305192"/>
            <a:chOff x="1077252" y="2742843"/>
            <a:chExt cx="1858291" cy="1387673"/>
          </a:xfrm>
        </p:grpSpPr>
        <p:sp>
          <p:nvSpPr>
            <p:cNvPr id="44034" name="任意多边形 9"/>
            <p:cNvSpPr/>
            <p:nvPr>
              <p:custDataLst>
                <p:tags r:id="rId1"/>
              </p:custDataLst>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6" name="椭圆 5"/>
            <p:cNvSpPr/>
            <p:nvPr>
              <p:custDataLst>
                <p:tags r:id="rId2"/>
              </p:custDataLst>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0" name="文本框 19"/>
            <p:cNvSpPr txBox="1"/>
            <p:nvPr>
              <p:custDataLst>
                <p:tags r:id="rId3"/>
              </p:custDataLst>
            </p:nvPr>
          </p:nvSpPr>
          <p:spPr>
            <a:xfrm>
              <a:off x="1444780" y="3237769"/>
              <a:ext cx="684580" cy="398326"/>
            </a:xfrm>
            <a:prstGeom prst="rect">
              <a:avLst/>
            </a:prstGeom>
            <a:noFill/>
          </p:spPr>
          <p:txBody>
            <a:bodyPr wrap="non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rPr>
                <a:t>唐朝</a:t>
              </a:r>
              <a:endPar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7" name="组合 6"/>
          <p:cNvGrpSpPr/>
          <p:nvPr/>
        </p:nvGrpSpPr>
        <p:grpSpPr>
          <a:xfrm>
            <a:off x="1879600" y="2069465"/>
            <a:ext cx="6296660" cy="2684477"/>
            <a:chOff x="3005" y="3004"/>
            <a:chExt cx="10104" cy="4463"/>
          </a:xfrm>
        </p:grpSpPr>
        <p:pic>
          <p:nvPicPr>
            <p:cNvPr id="102" name="图片 101"/>
            <p:cNvPicPr/>
            <p:nvPr/>
          </p:nvPicPr>
          <p:blipFill>
            <a:blip r:embed="rId4"/>
            <a:stretch>
              <a:fillRect/>
            </a:stretch>
          </p:blipFill>
          <p:spPr>
            <a:xfrm>
              <a:off x="3005" y="3004"/>
              <a:ext cx="10104" cy="3862"/>
            </a:xfrm>
            <a:prstGeom prst="rect">
              <a:avLst/>
            </a:prstGeom>
            <a:noFill/>
            <a:ln w="9525">
              <a:noFill/>
            </a:ln>
          </p:spPr>
        </p:pic>
        <p:sp>
          <p:nvSpPr>
            <p:cNvPr id="5" name="文本框 4"/>
            <p:cNvSpPr txBox="1"/>
            <p:nvPr/>
          </p:nvSpPr>
          <p:spPr>
            <a:xfrm>
              <a:off x="6951" y="6957"/>
              <a:ext cx="2038" cy="510"/>
            </a:xfrm>
            <a:prstGeom prst="rect">
              <a:avLst/>
            </a:prstGeom>
            <a:noFill/>
          </p:spPr>
          <p:txBody>
            <a:bodyPr wrap="square" rtlCol="0">
              <a:spAutoFit/>
            </a:bodyPr>
            <a:p>
              <a:r>
                <a:rPr lang="en-US" altLang="zh-CN" b="1"/>
                <a:t>     </a:t>
              </a:r>
              <a:r>
                <a:rPr lang="zh-CN" altLang="en-US" sz="1400">
                  <a:latin typeface="宋体" panose="02010600030101010101" pitchFamily="2" charset="-122"/>
                  <a:ea typeface="宋体" panose="02010600030101010101" pitchFamily="2" charset="-122"/>
                  <a:cs typeface="宋体" panose="02010600030101010101" pitchFamily="2" charset="-122"/>
                </a:rPr>
                <a:t>唐代</a:t>
              </a:r>
              <a:r>
                <a:rPr lang="en-US" altLang="zh-CN" b="1"/>
                <a:t> </a:t>
              </a:r>
              <a:r>
                <a:rPr lang="zh-CN" altLang="en-US" sz="1400">
                  <a:latin typeface="宋体" panose="02010600030101010101" pitchFamily="2" charset="-122"/>
                  <a:ea typeface="宋体" panose="02010600030101010101" pitchFamily="2" charset="-122"/>
                  <a:cs typeface="宋体" panose="02010600030101010101" pitchFamily="2" charset="-122"/>
                </a:rPr>
                <a:t>燕乐</a:t>
              </a:r>
              <a:endParaRPr lang="zh-CN" altLang="en-US" sz="1400">
                <a:latin typeface="宋体" panose="02010600030101010101" pitchFamily="2" charset="-122"/>
                <a:ea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1000"/>
                                        <p:tgtEl>
                                          <p:spTgt spid="2">
                                            <p:txEl>
                                              <p:pRg st="0" end="0"/>
                                            </p:txEl>
                                          </p:spTgt>
                                        </p:tgtEl>
                                      </p:cBhvr>
                                    </p:animEffect>
                                    <p:anim calcmode="lin" valueType="num">
                                      <p:cBhvr>
                                        <p:cTn id="12"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5"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42060" y="655320"/>
            <a:ext cx="7512050" cy="1621155"/>
          </a:xfrm>
          <a:prstGeom prst="rect">
            <a:avLst/>
          </a:prstGeom>
          <a:noFill/>
          <a:ln w="9525">
            <a:noFill/>
          </a:ln>
        </p:spPr>
        <p:txBody>
          <a:bodyPr>
            <a:noAutofit/>
          </a:bodyPr>
          <a:p>
            <a:pPr indent="284480">
              <a:lnSpc>
                <a:spcPct val="125000"/>
              </a:lnSpc>
              <a:spcBef>
                <a:spcPts val="0"/>
              </a:spcBef>
              <a:spcAft>
                <a:spcPts val="0"/>
              </a:spcAft>
            </a:pPr>
            <a:r>
              <a:rPr lang="en-US" altLang="zh-CN" sz="1800">
                <a:ea typeface="宋体" panose="02010600030101010101" pitchFamily="2" charset="-122"/>
              </a:rPr>
              <a:t>  </a:t>
            </a:r>
            <a:r>
              <a:rPr lang="zh-CN" altLang="en-US" sz="1800">
                <a:ea typeface="宋体" panose="02010600030101010101" pitchFamily="2" charset="-122"/>
              </a:rPr>
              <a:t>宫廷乐舞继承唐制，其宫廷乐舞机构仍称</a:t>
            </a:r>
            <a:r>
              <a:rPr lang="zh-CN" altLang="en-US" sz="1800" b="1">
                <a:solidFill>
                  <a:schemeClr val="accent3"/>
                </a:solidFill>
                <a:ea typeface="宋体" panose="02010600030101010101" pitchFamily="2" charset="-122"/>
              </a:rPr>
              <a:t>“教坊”</a:t>
            </a:r>
            <a:r>
              <a:rPr lang="zh-CN" altLang="en-US" sz="1800">
                <a:ea typeface="宋体" panose="02010600030101010101" pitchFamily="2" charset="-122"/>
              </a:rPr>
              <a:t>，但仅有“法曲部”“龟兹乐”“鼓笛部”“云韶部”四个部门，人数与规模较盛唐时期要少和小得多。同时， 由于乐舞技艺水平的局限，常将唐代著名的独舞、双人舞改为集体表演的群舞，因而宋代又将宫廷乐舞 称为</a:t>
            </a:r>
            <a:r>
              <a:rPr lang="zh-CN" altLang="en-US" sz="1800" b="1">
                <a:solidFill>
                  <a:schemeClr val="accent3"/>
                </a:solidFill>
                <a:ea typeface="宋体" panose="02010600030101010101" pitchFamily="2" charset="-122"/>
              </a:rPr>
              <a:t>“队舞”</a:t>
            </a:r>
            <a:r>
              <a:rPr lang="zh-CN" altLang="en-US" sz="1800">
                <a:ea typeface="宋体" panose="02010600030101010101" pitchFamily="2" charset="-122"/>
              </a:rPr>
              <a:t>。</a:t>
            </a:r>
            <a:endParaRPr lang="zh-CN" altLang="en-US" sz="1800">
              <a:ea typeface="宋体" panose="02010600030101010101" pitchFamily="2" charset="-122"/>
            </a:endParaRPr>
          </a:p>
        </p:txBody>
      </p:sp>
      <p:grpSp>
        <p:nvGrpSpPr>
          <p:cNvPr id="3" name="组合 2"/>
          <p:cNvGrpSpPr/>
          <p:nvPr/>
        </p:nvGrpSpPr>
        <p:grpSpPr>
          <a:xfrm>
            <a:off x="-32622" y="19025"/>
            <a:ext cx="1747837" cy="1305192"/>
            <a:chOff x="1077252" y="2742843"/>
            <a:chExt cx="1858291" cy="1387673"/>
          </a:xfrm>
        </p:grpSpPr>
        <p:sp>
          <p:nvSpPr>
            <p:cNvPr id="44034" name="任意多边形 9"/>
            <p:cNvSpPr/>
            <p:nvPr>
              <p:custDataLst>
                <p:tags r:id="rId1"/>
              </p:custDataLst>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6" name="椭圆 5"/>
            <p:cNvSpPr/>
            <p:nvPr>
              <p:custDataLst>
                <p:tags r:id="rId2"/>
              </p:custDataLst>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0" name="文本框 19"/>
            <p:cNvSpPr txBox="1"/>
            <p:nvPr>
              <p:custDataLst>
                <p:tags r:id="rId3"/>
              </p:custDataLst>
            </p:nvPr>
          </p:nvSpPr>
          <p:spPr>
            <a:xfrm>
              <a:off x="1444781" y="3237769"/>
              <a:ext cx="684580" cy="398326"/>
            </a:xfrm>
            <a:prstGeom prst="rect">
              <a:avLst/>
            </a:prstGeom>
            <a:noFill/>
          </p:spPr>
          <p:txBody>
            <a:bodyPr wrap="non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rPr>
                <a:t>宋朝</a:t>
              </a:r>
              <a:endPar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pic>
        <p:nvPicPr>
          <p:cNvPr id="7" name="图片 6" descr="截屏2023-08-15 14.34.07"/>
          <p:cNvPicPr>
            <a:picLocks noChangeAspect="1"/>
          </p:cNvPicPr>
          <p:nvPr/>
        </p:nvPicPr>
        <p:blipFill>
          <a:blip r:embed="rId4"/>
          <a:stretch>
            <a:fillRect/>
          </a:stretch>
        </p:blipFill>
        <p:spPr>
          <a:xfrm>
            <a:off x="2444115" y="2117725"/>
            <a:ext cx="5108575" cy="2379980"/>
          </a:xfrm>
          <a:prstGeom prst="rect">
            <a:avLst/>
          </a:prstGeom>
        </p:spPr>
      </p:pic>
      <p:sp>
        <p:nvSpPr>
          <p:cNvPr id="4" name="文本框 3"/>
          <p:cNvSpPr txBox="1"/>
          <p:nvPr/>
        </p:nvSpPr>
        <p:spPr>
          <a:xfrm>
            <a:off x="4288155" y="4367530"/>
            <a:ext cx="1338580" cy="306705"/>
          </a:xfrm>
          <a:prstGeom prst="rect">
            <a:avLst/>
          </a:prstGeom>
          <a:noFill/>
        </p:spPr>
        <p:txBody>
          <a:bodyPr wrap="none" rtlCol="0">
            <a:spAutoFit/>
          </a:bodyPr>
          <a:p>
            <a:r>
              <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rPr>
              <a:t>宋代</a:t>
            </a:r>
            <a:r>
              <a:rPr lang="en-US" altLang="zh-CN" sz="1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rPr>
              <a:t>大曲队舞</a:t>
            </a:r>
            <a:endPar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1000"/>
                                        <p:tgtEl>
                                          <p:spTgt spid="2">
                                            <p:txEl>
                                              <p:pRg st="0" end="0"/>
                                            </p:txEl>
                                          </p:spTgt>
                                        </p:tgtEl>
                                      </p:cBhvr>
                                    </p:animEffect>
                                    <p:anim calcmode="lin" valueType="num">
                                      <p:cBhvr>
                                        <p:cTn id="12"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12925" y="677545"/>
            <a:ext cx="6671310" cy="1302385"/>
          </a:xfrm>
          <a:prstGeom prst="rect">
            <a:avLst/>
          </a:prstGeom>
          <a:noFill/>
          <a:ln w="9525">
            <a:noFill/>
          </a:ln>
        </p:spPr>
        <p:txBody>
          <a:bodyPr>
            <a:noAutofit/>
          </a:bodyPr>
          <a:p>
            <a:pPr indent="284480" fontAlgn="auto">
              <a:lnSpc>
                <a:spcPct val="125000"/>
              </a:lnSpc>
            </a:pPr>
            <a:r>
              <a:rPr lang="en-US" altLang="zh-CN" sz="1800">
                <a:ea typeface="宋体" panose="02010600030101010101" pitchFamily="2" charset="-122"/>
              </a:rPr>
              <a:t>   </a:t>
            </a:r>
            <a:r>
              <a:rPr lang="zh-CN" altLang="en-US" sz="1800">
                <a:ea typeface="宋体" panose="02010600030101010101" pitchFamily="2" charset="-122"/>
              </a:rPr>
              <a:t>宋元</a:t>
            </a:r>
            <a:r>
              <a:rPr lang="zh-CN" altLang="en-US" sz="1800" b="1">
                <a:solidFill>
                  <a:schemeClr val="accent3"/>
                </a:solidFill>
                <a:ea typeface="宋体" panose="02010600030101010101" pitchFamily="2" charset="-122"/>
              </a:rPr>
              <a:t>“锣鼓杂剧”</a:t>
            </a:r>
            <a:r>
              <a:rPr lang="zh-CN" altLang="en-US" sz="1800">
                <a:ea typeface="宋体" panose="02010600030101010101" pitchFamily="2" charset="-122"/>
              </a:rPr>
              <a:t>的兴起，是我国古代乐舞结合故事、人物的民族戏曲艺术的雏形，尤其是一批文人剧作家，奠定了中国戏曲在世界文坛上的地位并产生了深远的历史影响。</a:t>
            </a:r>
            <a:endParaRPr lang="zh-CN" altLang="en-US" sz="1800">
              <a:ea typeface="宋体" panose="02010600030101010101" pitchFamily="2" charset="-122"/>
            </a:endParaRPr>
          </a:p>
        </p:txBody>
      </p:sp>
      <p:grpSp>
        <p:nvGrpSpPr>
          <p:cNvPr id="3" name="组合 2"/>
          <p:cNvGrpSpPr/>
          <p:nvPr/>
        </p:nvGrpSpPr>
        <p:grpSpPr>
          <a:xfrm>
            <a:off x="94378" y="43790"/>
            <a:ext cx="1747837" cy="1305192"/>
            <a:chOff x="1077252" y="2742843"/>
            <a:chExt cx="1858291" cy="1387673"/>
          </a:xfrm>
        </p:grpSpPr>
        <p:sp>
          <p:nvSpPr>
            <p:cNvPr id="44034" name="任意多边形 9"/>
            <p:cNvSpPr/>
            <p:nvPr>
              <p:custDataLst>
                <p:tags r:id="rId1"/>
              </p:custDataLst>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6" name="椭圆 5"/>
            <p:cNvSpPr/>
            <p:nvPr>
              <p:custDataLst>
                <p:tags r:id="rId2"/>
              </p:custDataLst>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0" name="文本框 19"/>
            <p:cNvSpPr txBox="1"/>
            <p:nvPr>
              <p:custDataLst>
                <p:tags r:id="rId3"/>
              </p:custDataLst>
            </p:nvPr>
          </p:nvSpPr>
          <p:spPr>
            <a:xfrm>
              <a:off x="1444781" y="3237769"/>
              <a:ext cx="684580" cy="398326"/>
            </a:xfrm>
            <a:prstGeom prst="rect">
              <a:avLst/>
            </a:prstGeom>
            <a:noFill/>
          </p:spPr>
          <p:txBody>
            <a:bodyPr wrap="non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rPr>
                <a:t>元朝</a:t>
              </a:r>
              <a:endPar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pic>
        <p:nvPicPr>
          <p:cNvPr id="4" name="图片 3" descr="截屏2023-08-15 14.42.35"/>
          <p:cNvPicPr>
            <a:picLocks noChangeAspect="1"/>
          </p:cNvPicPr>
          <p:nvPr/>
        </p:nvPicPr>
        <p:blipFill>
          <a:blip r:embed="rId4"/>
          <a:stretch>
            <a:fillRect/>
          </a:stretch>
        </p:blipFill>
        <p:spPr>
          <a:xfrm>
            <a:off x="2646680" y="2225675"/>
            <a:ext cx="4687570" cy="2298700"/>
          </a:xfrm>
          <a:prstGeom prst="rect">
            <a:avLst/>
          </a:prstGeom>
        </p:spPr>
      </p:pic>
      <p:sp>
        <p:nvSpPr>
          <p:cNvPr id="5" name="文本框 4"/>
          <p:cNvSpPr txBox="1"/>
          <p:nvPr/>
        </p:nvSpPr>
        <p:spPr>
          <a:xfrm>
            <a:off x="4102735" y="4631055"/>
            <a:ext cx="1694180" cy="306705"/>
          </a:xfrm>
          <a:prstGeom prst="rect">
            <a:avLst/>
          </a:prstGeom>
          <a:noFill/>
        </p:spPr>
        <p:txBody>
          <a:bodyPr wrap="none" rtlCol="0">
            <a:spAutoFit/>
          </a:bodyPr>
          <a:p>
            <a:r>
              <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rPr>
              <a:t>元杂剧</a:t>
            </a:r>
            <a:r>
              <a:rPr lang="en-US" altLang="zh-CN" sz="1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rPr>
              <a:t>《拜月亭》</a:t>
            </a:r>
            <a:endPar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1000"/>
                                        <p:tgtEl>
                                          <p:spTgt spid="2">
                                            <p:txEl>
                                              <p:pRg st="0" end="0"/>
                                            </p:txEl>
                                          </p:spTgt>
                                        </p:tgtEl>
                                      </p:cBhvr>
                                    </p:animEffect>
                                    <p:anim calcmode="lin" valueType="num">
                                      <p:cBhvr>
                                        <p:cTn id="12"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childTnLst>
                          </p:cTn>
                        </p:par>
                        <p:par>
                          <p:cTn id="19" fill="hold">
                            <p:stCondLst>
                              <p:cond delay="2000"/>
                            </p:stCondLst>
                            <p:childTnLst>
                              <p:par>
                                <p:cTn id="20" presetID="10" presetClass="entr" presetSubtype="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80490" y="553085"/>
            <a:ext cx="6992620" cy="1626235"/>
          </a:xfrm>
          <a:prstGeom prst="rect">
            <a:avLst/>
          </a:prstGeom>
          <a:noFill/>
          <a:ln w="9525">
            <a:noFill/>
          </a:ln>
        </p:spPr>
        <p:txBody>
          <a:bodyPr>
            <a:noAutofit/>
          </a:bodyPr>
          <a:p>
            <a:pPr indent="284480">
              <a:lnSpc>
                <a:spcPct val="125000"/>
              </a:lnSpc>
              <a:spcBef>
                <a:spcPts val="0"/>
              </a:spcBef>
              <a:spcAft>
                <a:spcPts val="0"/>
              </a:spcAft>
            </a:pPr>
            <a:r>
              <a:rPr lang="en-US" altLang="zh-CN" sz="1800">
                <a:ea typeface="宋体" panose="02010600030101010101" pitchFamily="2" charset="-122"/>
              </a:rPr>
              <a:t>   随着宋元杂剧的兴起，在明朝，</a:t>
            </a:r>
            <a:r>
              <a:rPr lang="zh-CN" altLang="en-US" sz="1800" b="1">
                <a:solidFill>
                  <a:schemeClr val="accent3"/>
                </a:solidFill>
                <a:ea typeface="宋体" panose="02010600030101010101" pitchFamily="2" charset="-122"/>
              </a:rPr>
              <a:t>歌、舞、剧三者有机结合</a:t>
            </a:r>
            <a:r>
              <a:rPr lang="en-US" altLang="zh-CN" sz="1800">
                <a:ea typeface="宋体" panose="02010600030101010101" pitchFamily="2" charset="-122"/>
              </a:rPr>
              <a:t>所兴起的优秀传统戏曲受到广大群众的喜爱</a:t>
            </a:r>
            <a:r>
              <a:rPr lang="zh-CN" altLang="en-US" sz="1800">
                <a:ea typeface="宋体" panose="02010600030101010101" pitchFamily="2" charset="-122"/>
              </a:rPr>
              <a:t>。</a:t>
            </a:r>
            <a:br>
              <a:rPr lang="zh-CN" altLang="en-US" sz="1800">
                <a:ea typeface="宋体" panose="02010600030101010101" pitchFamily="2" charset="-122"/>
              </a:rPr>
            </a:br>
            <a:r>
              <a:rPr lang="zh-CN" altLang="en-US" sz="1800">
                <a:ea typeface="宋体" panose="02010600030101010101" pitchFamily="2" charset="-122"/>
              </a:rPr>
              <a:t> </a:t>
            </a:r>
            <a:r>
              <a:rPr lang="en-US" altLang="zh-CN" sz="1800">
                <a:ea typeface="宋体" panose="02010600030101010101" pitchFamily="2" charset="-122"/>
              </a:rPr>
              <a:t>     </a:t>
            </a:r>
            <a:endParaRPr lang="en-US" altLang="zh-CN" sz="1800">
              <a:ea typeface="宋体" panose="02010600030101010101" pitchFamily="2" charset="-122"/>
            </a:endParaRPr>
          </a:p>
          <a:p>
            <a:pPr indent="284480">
              <a:lnSpc>
                <a:spcPct val="125000"/>
              </a:lnSpc>
              <a:spcBef>
                <a:spcPts val="0"/>
              </a:spcBef>
              <a:spcAft>
                <a:spcPts val="0"/>
              </a:spcAft>
            </a:pPr>
            <a:r>
              <a:rPr lang="en-US" altLang="zh-CN" sz="1800">
                <a:ea typeface="宋体" panose="02010600030101010101" pitchFamily="2" charset="-122"/>
              </a:rPr>
              <a:t>  </a:t>
            </a:r>
            <a:r>
              <a:rPr lang="zh-CN" altLang="en-US" sz="1800">
                <a:ea typeface="宋体" panose="02010600030101010101" pitchFamily="2" charset="-122"/>
              </a:rPr>
              <a:t>民族传统戏曲是在古代乐舞的基础上，形成的“唱、念、 做、打”以及“手、眼、身、法、步”的</a:t>
            </a:r>
            <a:r>
              <a:rPr lang="zh-CN" altLang="en-US" sz="1800" b="1">
                <a:solidFill>
                  <a:schemeClr val="accent3"/>
                </a:solidFill>
                <a:ea typeface="宋体" panose="02010600030101010101" pitchFamily="2" charset="-122"/>
              </a:rPr>
              <a:t>“四功五法”</a:t>
            </a:r>
            <a:r>
              <a:rPr lang="zh-CN" altLang="en-US" sz="1800">
                <a:ea typeface="宋体" panose="02010600030101010101" pitchFamily="2" charset="-122"/>
              </a:rPr>
              <a:t>综合性表演艺术。</a:t>
            </a:r>
            <a:endParaRPr lang="zh-CN" altLang="en-US" sz="1800">
              <a:ea typeface="宋体" panose="02010600030101010101" pitchFamily="2" charset="-122"/>
            </a:endParaRPr>
          </a:p>
        </p:txBody>
      </p:sp>
      <p:grpSp>
        <p:nvGrpSpPr>
          <p:cNvPr id="3" name="组合 2"/>
          <p:cNvGrpSpPr/>
          <p:nvPr/>
        </p:nvGrpSpPr>
        <p:grpSpPr>
          <a:xfrm>
            <a:off x="12065" y="-34290"/>
            <a:ext cx="1653540" cy="1189355"/>
            <a:chOff x="1077252" y="2742843"/>
            <a:chExt cx="1858291" cy="1387673"/>
          </a:xfrm>
        </p:grpSpPr>
        <p:sp>
          <p:nvSpPr>
            <p:cNvPr id="44034" name="任意多边形 9"/>
            <p:cNvSpPr/>
            <p:nvPr>
              <p:custDataLst>
                <p:tags r:id="rId1"/>
              </p:custDataLst>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6" name="椭圆 5"/>
            <p:cNvSpPr/>
            <p:nvPr>
              <p:custDataLst>
                <p:tags r:id="rId2"/>
              </p:custDataLst>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0" name="文本框 19"/>
            <p:cNvSpPr txBox="1"/>
            <p:nvPr>
              <p:custDataLst>
                <p:tags r:id="rId3"/>
              </p:custDataLst>
            </p:nvPr>
          </p:nvSpPr>
          <p:spPr>
            <a:xfrm>
              <a:off x="1174732" y="3237769"/>
              <a:ext cx="1224683" cy="401558"/>
            </a:xfrm>
            <a:prstGeom prst="rect">
              <a:avLst/>
            </a:prstGeom>
            <a:noFill/>
          </p:spPr>
          <p:txBody>
            <a:bodyPr wrap="squar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zh-CN" sz="1800" b="0" i="0" u="none" strike="noStrike" kern="1200" cap="none" spc="0" normalizeH="0" baseline="0" noProof="0" dirty="0">
                  <a:ln>
                    <a:noFill/>
                  </a:ln>
                  <a:solidFill>
                    <a:prstClr val="black">
                      <a:lumMod val="65000"/>
                      <a:lumOff val="35000"/>
                    </a:prstClr>
                  </a:solidFill>
                  <a:effectLst/>
                  <a:uLnTx/>
                  <a:uFillTx/>
                  <a:cs typeface="+mn-ea"/>
                  <a:sym typeface="+mn-lt"/>
                </a:rPr>
                <a:t>明、</a:t>
              </a:r>
              <a:r>
                <a:rPr kumimoji="0" lang="zh-CN" altLang="zh-CN" sz="1800" b="0" i="0" u="none" strike="noStrike" kern="1200" cap="none" spc="0" normalizeH="0" baseline="0" noProof="0" dirty="0">
                  <a:ln>
                    <a:noFill/>
                  </a:ln>
                  <a:solidFill>
                    <a:prstClr val="black">
                      <a:lumMod val="65000"/>
                      <a:lumOff val="35000"/>
                    </a:prstClr>
                  </a:solidFill>
                  <a:effectLst/>
                  <a:uLnTx/>
                  <a:uFillTx/>
                  <a:cs typeface="+mn-ea"/>
                  <a:sym typeface="+mn-lt"/>
                </a:rPr>
                <a:t>清朝</a:t>
              </a:r>
              <a:endParaRPr kumimoji="0" lang="zh-CN" altLang="zh-CN" sz="18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5" name="组合 4"/>
          <p:cNvGrpSpPr/>
          <p:nvPr/>
        </p:nvGrpSpPr>
        <p:grpSpPr>
          <a:xfrm>
            <a:off x="1800860" y="2522220"/>
            <a:ext cx="6191250" cy="2358392"/>
            <a:chOff x="2724" y="3924"/>
            <a:chExt cx="10106" cy="3715"/>
          </a:xfrm>
        </p:grpSpPr>
        <p:pic>
          <p:nvPicPr>
            <p:cNvPr id="100" name="图片 99"/>
            <p:cNvPicPr/>
            <p:nvPr/>
          </p:nvPicPr>
          <p:blipFill>
            <a:blip r:embed="rId4"/>
            <a:stretch>
              <a:fillRect/>
            </a:stretch>
          </p:blipFill>
          <p:spPr>
            <a:xfrm>
              <a:off x="2724" y="3924"/>
              <a:ext cx="4942" cy="3027"/>
            </a:xfrm>
            <a:prstGeom prst="rect">
              <a:avLst/>
            </a:prstGeom>
            <a:noFill/>
            <a:ln w="9525">
              <a:noFill/>
            </a:ln>
          </p:spPr>
        </p:pic>
        <p:pic>
          <p:nvPicPr>
            <p:cNvPr id="101" name="图片 100"/>
            <p:cNvPicPr/>
            <p:nvPr/>
          </p:nvPicPr>
          <p:blipFill>
            <a:blip r:embed="rId5"/>
            <a:stretch>
              <a:fillRect/>
            </a:stretch>
          </p:blipFill>
          <p:spPr>
            <a:xfrm>
              <a:off x="7886" y="3944"/>
              <a:ext cx="4944" cy="3006"/>
            </a:xfrm>
            <a:prstGeom prst="rect">
              <a:avLst/>
            </a:prstGeom>
            <a:noFill/>
            <a:ln w="9525">
              <a:noFill/>
            </a:ln>
          </p:spPr>
        </p:pic>
        <p:sp>
          <p:nvSpPr>
            <p:cNvPr id="4" name="文本框 3"/>
            <p:cNvSpPr txBox="1"/>
            <p:nvPr/>
          </p:nvSpPr>
          <p:spPr>
            <a:xfrm>
              <a:off x="7210" y="7156"/>
              <a:ext cx="3238" cy="483"/>
            </a:xfrm>
            <a:prstGeom prst="rect">
              <a:avLst/>
            </a:prstGeom>
            <a:noFill/>
          </p:spPr>
          <p:txBody>
            <a:bodyPr wrap="square" rtlCol="0">
              <a:spAutoFit/>
            </a:bodyPr>
            <a:p>
              <a:r>
                <a:rPr lang="zh-CN" altLang="en-US" sz="1400">
                  <a:latin typeface="宋体" panose="02010600030101010101" pitchFamily="2" charset="-122"/>
                  <a:ea typeface="宋体" panose="02010600030101010101" pitchFamily="2" charset="-122"/>
                </a:rPr>
                <a:t>戏曲艺术</a:t>
              </a:r>
              <a:endParaRPr lang="zh-CN" altLang="en-US" sz="1400">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699"/>
    </mc:Choice>
    <mc:Fallback>
      <p:transition spd="med"/>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1000"/>
                                        <p:tgtEl>
                                          <p:spTgt spid="2">
                                            <p:txEl>
                                              <p:pRg st="0" end="0"/>
                                            </p:txEl>
                                          </p:spTgt>
                                        </p:tgtEl>
                                      </p:cBhvr>
                                    </p:animEffect>
                                    <p:anim calcmode="lin" valueType="num">
                                      <p:cBhvr>
                                        <p:cTn id="12"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1000"/>
                                        <p:tgtEl>
                                          <p:spTgt spid="2">
                                            <p:txEl>
                                              <p:pRg st="1" end="1"/>
                                            </p:txEl>
                                          </p:spTgt>
                                        </p:tgtEl>
                                      </p:cBhvr>
                                    </p:animEffect>
                                    <p:anim calcmode="lin" valueType="num">
                                      <p:cBhvr>
                                        <p:cTn id="18"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9"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ssolv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381420" y="2904275"/>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476500" y="2175510"/>
            <a:ext cx="4208780" cy="481330"/>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2100" dirty="0">
                <a:solidFill>
                  <a:srgbClr val="FFFFFF"/>
                </a:solidFill>
                <a:cs typeface="+mn-ea"/>
                <a:sym typeface="+mn-lt"/>
              </a:rPr>
              <a:t>舞蹈内容与形式的关系</a:t>
            </a:r>
            <a:endParaRPr sz="2100" b="1" dirty="0">
              <a:solidFill>
                <a:srgbClr val="FFFFFF"/>
              </a:solidFill>
              <a:cs typeface="+mn-ea"/>
              <a:sym typeface="+mn-ea"/>
            </a:endParaRPr>
          </a:p>
        </p:txBody>
      </p:sp>
      <p:sp>
        <p:nvSpPr>
          <p:cNvPr id="25" name="MH_Number"/>
          <p:cNvSpPr/>
          <p:nvPr>
            <p:custDataLst>
              <p:tags r:id="rId5"/>
            </p:custDataLst>
          </p:nvPr>
        </p:nvSpPr>
        <p:spPr>
          <a:xfrm>
            <a:off x="1896202" y="1982862"/>
            <a:ext cx="580291" cy="673426"/>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a:solidFill>
                  <a:srgbClr val="FFFFFF"/>
                </a:solidFill>
                <a:cs typeface="+mn-ea"/>
                <a:sym typeface="+mn-lt"/>
              </a:rPr>
              <a:t>3</a:t>
            </a:r>
            <a:endParaRPr lang="en-US" altLang="zh-CN" sz="3600" b="1">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308610" y="958850"/>
            <a:ext cx="3165475" cy="3584575"/>
            <a:chOff x="1090" y="1558"/>
            <a:chExt cx="4985" cy="5645"/>
          </a:xfrm>
        </p:grpSpPr>
        <p:sp>
          <p:nvSpPr>
            <p:cNvPr id="17" name="圆角矩形 16"/>
            <p:cNvSpPr/>
            <p:nvPr/>
          </p:nvSpPr>
          <p:spPr>
            <a:xfrm>
              <a:off x="4109" y="3804"/>
              <a:ext cx="1967" cy="1156"/>
            </a:xfrm>
            <a:prstGeom prst="roundRect">
              <a:avLst/>
            </a:prstGeom>
            <a:noFill/>
            <a:ln>
              <a:solidFill>
                <a:schemeClr val="accent1"/>
              </a:solidFill>
            </a:ln>
            <a:extLst>
              <a:ext uri="{909E8E84-426E-40DD-AFC4-6F175D3DCCD1}">
                <a14:hiddenFill xmlns:a14="http://schemas.microsoft.com/office/drawing/2010/main">
                  <a:solidFill>
                    <a:schemeClr val="accent1">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1090" y="1558"/>
              <a:ext cx="1967" cy="98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 20"/>
            <p:cNvSpPr/>
            <p:nvPr/>
          </p:nvSpPr>
          <p:spPr>
            <a:xfrm>
              <a:off x="1090" y="2724"/>
              <a:ext cx="1967" cy="984"/>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1090" y="3890"/>
              <a:ext cx="1967" cy="983"/>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1090" y="5055"/>
              <a:ext cx="1967" cy="983"/>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圆角矩形 23"/>
            <p:cNvSpPr/>
            <p:nvPr/>
          </p:nvSpPr>
          <p:spPr>
            <a:xfrm>
              <a:off x="1090" y="6221"/>
              <a:ext cx="1967" cy="98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1529" y="1736"/>
              <a:ext cx="1088" cy="628"/>
            </a:xfrm>
            <a:prstGeom prst="rect">
              <a:avLst/>
            </a:prstGeom>
            <a:noFill/>
          </p:spPr>
          <p:txBody>
            <a:bodyPr wrap="none" rtlCol="0">
              <a:spAutoFit/>
            </a:bodyPr>
            <a:p>
              <a:r>
                <a:rPr lang="zh-CN" altLang="en-US" sz="2000"/>
                <a:t>题材</a:t>
              </a:r>
              <a:endParaRPr lang="zh-CN" altLang="en-US" sz="2000"/>
            </a:p>
          </p:txBody>
        </p:sp>
        <p:sp>
          <p:nvSpPr>
            <p:cNvPr id="26" name="文本框 25"/>
            <p:cNvSpPr txBox="1"/>
            <p:nvPr/>
          </p:nvSpPr>
          <p:spPr>
            <a:xfrm>
              <a:off x="1529" y="2937"/>
              <a:ext cx="1088" cy="628"/>
            </a:xfrm>
            <a:prstGeom prst="rect">
              <a:avLst/>
            </a:prstGeom>
            <a:noFill/>
          </p:spPr>
          <p:txBody>
            <a:bodyPr wrap="none" rtlCol="0">
              <a:spAutoFit/>
            </a:bodyPr>
            <a:p>
              <a:r>
                <a:rPr lang="zh-CN" altLang="en-US" sz="2000"/>
                <a:t>主题</a:t>
              </a:r>
              <a:endParaRPr lang="zh-CN" altLang="en-US" sz="2000"/>
            </a:p>
          </p:txBody>
        </p:sp>
        <p:sp>
          <p:nvSpPr>
            <p:cNvPr id="27" name="文本框 26"/>
            <p:cNvSpPr txBox="1"/>
            <p:nvPr/>
          </p:nvSpPr>
          <p:spPr>
            <a:xfrm>
              <a:off x="1530" y="4067"/>
              <a:ext cx="1088" cy="628"/>
            </a:xfrm>
            <a:prstGeom prst="rect">
              <a:avLst/>
            </a:prstGeom>
            <a:noFill/>
          </p:spPr>
          <p:txBody>
            <a:bodyPr wrap="none" rtlCol="0">
              <a:spAutoFit/>
            </a:bodyPr>
            <a:p>
              <a:r>
                <a:rPr lang="zh-CN" altLang="en-US" sz="2000"/>
                <a:t>人物</a:t>
              </a:r>
              <a:endParaRPr lang="zh-CN" altLang="en-US" sz="2000"/>
            </a:p>
          </p:txBody>
        </p:sp>
        <p:sp>
          <p:nvSpPr>
            <p:cNvPr id="28" name="文本框 27"/>
            <p:cNvSpPr txBox="1"/>
            <p:nvPr/>
          </p:nvSpPr>
          <p:spPr>
            <a:xfrm>
              <a:off x="1530" y="5233"/>
              <a:ext cx="1088" cy="628"/>
            </a:xfrm>
            <a:prstGeom prst="rect">
              <a:avLst/>
            </a:prstGeom>
            <a:noFill/>
          </p:spPr>
          <p:txBody>
            <a:bodyPr wrap="none" rtlCol="0">
              <a:spAutoFit/>
            </a:bodyPr>
            <a:p>
              <a:r>
                <a:rPr lang="zh-CN" altLang="en-US" sz="2000">
                  <a:solidFill>
                    <a:schemeClr val="bg1"/>
                  </a:solidFill>
                </a:rPr>
                <a:t>情节</a:t>
              </a:r>
              <a:endParaRPr lang="zh-CN" altLang="en-US" sz="2000">
                <a:solidFill>
                  <a:schemeClr val="bg1"/>
                </a:solidFill>
              </a:endParaRPr>
            </a:p>
          </p:txBody>
        </p:sp>
        <p:sp>
          <p:nvSpPr>
            <p:cNvPr id="29" name="文本框 28"/>
            <p:cNvSpPr txBox="1"/>
            <p:nvPr/>
          </p:nvSpPr>
          <p:spPr>
            <a:xfrm>
              <a:off x="1530" y="6398"/>
              <a:ext cx="1088" cy="628"/>
            </a:xfrm>
            <a:prstGeom prst="rect">
              <a:avLst/>
            </a:prstGeom>
            <a:noFill/>
          </p:spPr>
          <p:txBody>
            <a:bodyPr wrap="none" rtlCol="0">
              <a:spAutoFit/>
            </a:bodyPr>
            <a:p>
              <a:r>
                <a:rPr lang="zh-CN" altLang="en-US" sz="2000">
                  <a:solidFill>
                    <a:schemeClr val="bg1"/>
                  </a:solidFill>
                </a:rPr>
                <a:t>环境</a:t>
              </a:r>
              <a:endParaRPr lang="zh-CN" altLang="en-US" sz="2000">
                <a:solidFill>
                  <a:schemeClr val="bg1"/>
                </a:solidFill>
              </a:endParaRPr>
            </a:p>
          </p:txBody>
        </p:sp>
        <p:sp>
          <p:nvSpPr>
            <p:cNvPr id="30" name="文本框 29"/>
            <p:cNvSpPr txBox="1"/>
            <p:nvPr/>
          </p:nvSpPr>
          <p:spPr>
            <a:xfrm>
              <a:off x="4389" y="3970"/>
              <a:ext cx="1408" cy="822"/>
            </a:xfrm>
            <a:prstGeom prst="rect">
              <a:avLst/>
            </a:prstGeom>
            <a:noFill/>
          </p:spPr>
          <p:txBody>
            <a:bodyPr wrap="none" rtlCol="0">
              <a:spAutoFit/>
            </a:bodyPr>
            <a:p>
              <a:r>
                <a:rPr lang="zh-CN" altLang="en-US" sz="2800"/>
                <a:t>内容</a:t>
              </a:r>
              <a:endParaRPr lang="zh-CN" altLang="en-US" sz="2800"/>
            </a:p>
          </p:txBody>
        </p:sp>
        <p:cxnSp>
          <p:nvCxnSpPr>
            <p:cNvPr id="31" name="肘形连接符 30"/>
            <p:cNvCxnSpPr>
              <a:stCxn id="17" idx="1"/>
              <a:endCxn id="19" idx="3"/>
            </p:cNvCxnSpPr>
            <p:nvPr/>
          </p:nvCxnSpPr>
          <p:spPr>
            <a:xfrm rot="10800000">
              <a:off x="3057" y="2050"/>
              <a:ext cx="1052" cy="233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3" name="肘形连接符 32"/>
            <p:cNvCxnSpPr/>
            <p:nvPr/>
          </p:nvCxnSpPr>
          <p:spPr>
            <a:xfrm rot="5400000">
              <a:off x="2156" y="5271"/>
              <a:ext cx="2353" cy="551"/>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1" idx="3"/>
            </p:cNvCxnSpPr>
            <p:nvPr/>
          </p:nvCxnSpPr>
          <p:spPr>
            <a:xfrm>
              <a:off x="3057" y="3216"/>
              <a:ext cx="55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2" idx="3"/>
            </p:cNvCxnSpPr>
            <p:nvPr/>
          </p:nvCxnSpPr>
          <p:spPr>
            <a:xfrm>
              <a:off x="3057" y="4382"/>
              <a:ext cx="56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23" idx="3"/>
            </p:cNvCxnSpPr>
            <p:nvPr/>
          </p:nvCxnSpPr>
          <p:spPr>
            <a:xfrm>
              <a:off x="3057" y="5547"/>
              <a:ext cx="551"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5583555" y="1470660"/>
            <a:ext cx="3101975" cy="2593340"/>
            <a:chOff x="7257" y="2396"/>
            <a:chExt cx="4885" cy="4084"/>
          </a:xfrm>
        </p:grpSpPr>
        <p:sp>
          <p:nvSpPr>
            <p:cNvPr id="18" name="圆角矩形 17"/>
            <p:cNvSpPr/>
            <p:nvPr/>
          </p:nvSpPr>
          <p:spPr>
            <a:xfrm>
              <a:off x="7257" y="3803"/>
              <a:ext cx="1967" cy="1156"/>
            </a:xfrm>
            <a:prstGeom prst="roundRect">
              <a:avLst/>
            </a:prstGeom>
            <a:noFill/>
            <a:ln>
              <a:solidFill>
                <a:schemeClr val="accent3"/>
              </a:solidFill>
            </a:ln>
            <a:extLst>
              <a:ext uri="{909E8E84-426E-40DD-AFC4-6F175D3DCCD1}">
                <a14:hiddenFill xmlns:a14="http://schemas.microsoft.com/office/drawing/2010/main">
                  <a:solidFill>
                    <a:schemeClr val="accent1">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1" name="组合 40"/>
            <p:cNvGrpSpPr/>
            <p:nvPr/>
          </p:nvGrpSpPr>
          <p:grpSpPr>
            <a:xfrm>
              <a:off x="10175" y="2396"/>
              <a:ext cx="1967" cy="984"/>
              <a:chOff x="9934" y="1740"/>
              <a:chExt cx="1967" cy="984"/>
            </a:xfrm>
          </p:grpSpPr>
          <p:sp>
            <p:nvSpPr>
              <p:cNvPr id="39" name="圆角矩形 38"/>
              <p:cNvSpPr/>
              <p:nvPr/>
            </p:nvSpPr>
            <p:spPr>
              <a:xfrm>
                <a:off x="9934" y="1740"/>
                <a:ext cx="1967" cy="984"/>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文本框 39"/>
              <p:cNvSpPr txBox="1"/>
              <p:nvPr/>
            </p:nvSpPr>
            <p:spPr>
              <a:xfrm>
                <a:off x="10053" y="1962"/>
                <a:ext cx="1728" cy="580"/>
              </a:xfrm>
              <a:prstGeom prst="rect">
                <a:avLst/>
              </a:prstGeom>
              <a:noFill/>
            </p:spPr>
            <p:txBody>
              <a:bodyPr wrap="none" rtlCol="0">
                <a:spAutoFit/>
              </a:bodyPr>
              <a:p>
                <a:r>
                  <a:rPr lang="zh-CN" altLang="en-US" sz="1800"/>
                  <a:t>存在方式</a:t>
                </a:r>
                <a:endParaRPr lang="zh-CN" altLang="en-US" sz="1800"/>
              </a:p>
            </p:txBody>
          </p:sp>
        </p:grpSp>
        <p:grpSp>
          <p:nvGrpSpPr>
            <p:cNvPr id="43" name="组合 42"/>
            <p:cNvGrpSpPr/>
            <p:nvPr/>
          </p:nvGrpSpPr>
          <p:grpSpPr>
            <a:xfrm>
              <a:off x="10176" y="3872"/>
              <a:ext cx="1967" cy="984"/>
              <a:chOff x="9934" y="1740"/>
              <a:chExt cx="1967" cy="984"/>
            </a:xfrm>
          </p:grpSpPr>
          <p:sp>
            <p:nvSpPr>
              <p:cNvPr id="44" name="圆角矩形 43"/>
              <p:cNvSpPr/>
              <p:nvPr/>
            </p:nvSpPr>
            <p:spPr>
              <a:xfrm>
                <a:off x="9934" y="1740"/>
                <a:ext cx="1967" cy="984"/>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10053" y="1962"/>
                <a:ext cx="1728" cy="580"/>
              </a:xfrm>
              <a:prstGeom prst="rect">
                <a:avLst/>
              </a:prstGeom>
              <a:noFill/>
            </p:spPr>
            <p:txBody>
              <a:bodyPr wrap="none" rtlCol="0">
                <a:spAutoFit/>
              </a:bodyPr>
              <a:p>
                <a:r>
                  <a:rPr lang="zh-CN" altLang="en-US" sz="1800"/>
                  <a:t>组织结构</a:t>
                </a:r>
                <a:endParaRPr lang="zh-CN" altLang="en-US" sz="1800"/>
              </a:p>
            </p:txBody>
          </p:sp>
        </p:grpSp>
        <p:grpSp>
          <p:nvGrpSpPr>
            <p:cNvPr id="46" name="组合 45"/>
            <p:cNvGrpSpPr/>
            <p:nvPr/>
          </p:nvGrpSpPr>
          <p:grpSpPr>
            <a:xfrm>
              <a:off x="10175" y="5496"/>
              <a:ext cx="1967" cy="984"/>
              <a:chOff x="9934" y="1740"/>
              <a:chExt cx="1967" cy="984"/>
            </a:xfrm>
          </p:grpSpPr>
          <p:sp>
            <p:nvSpPr>
              <p:cNvPr id="47" name="圆角矩形 46"/>
              <p:cNvSpPr/>
              <p:nvPr/>
            </p:nvSpPr>
            <p:spPr>
              <a:xfrm>
                <a:off x="9934" y="1740"/>
                <a:ext cx="1967" cy="984"/>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文本框 47"/>
              <p:cNvSpPr txBox="1"/>
              <p:nvPr/>
            </p:nvSpPr>
            <p:spPr>
              <a:xfrm>
                <a:off x="10053" y="1962"/>
                <a:ext cx="1728" cy="580"/>
              </a:xfrm>
              <a:prstGeom prst="rect">
                <a:avLst/>
              </a:prstGeom>
              <a:noFill/>
            </p:spPr>
            <p:txBody>
              <a:bodyPr wrap="none" rtlCol="0">
                <a:spAutoFit/>
              </a:bodyPr>
              <a:p>
                <a:r>
                  <a:rPr lang="zh-CN" altLang="en-US" sz="1800"/>
                  <a:t>表现手段</a:t>
                </a:r>
                <a:endParaRPr lang="zh-CN" altLang="en-US" sz="1800"/>
              </a:p>
            </p:txBody>
          </p:sp>
        </p:grpSp>
        <p:cxnSp>
          <p:nvCxnSpPr>
            <p:cNvPr id="49" name="肘形连接符 48"/>
            <p:cNvCxnSpPr>
              <a:stCxn id="39" idx="1"/>
              <a:endCxn id="18" idx="3"/>
            </p:cNvCxnSpPr>
            <p:nvPr/>
          </p:nvCxnSpPr>
          <p:spPr>
            <a:xfrm rot="10800000" flipV="1">
              <a:off x="9223" y="2887"/>
              <a:ext cx="951" cy="1493"/>
            </a:xfrm>
            <a:prstGeom prst="bentConnector3">
              <a:avLst>
                <a:gd name="adj1" fmla="val 49947"/>
              </a:avLst>
            </a:prstGeom>
          </p:spPr>
          <p:style>
            <a:lnRef idx="2">
              <a:schemeClr val="accent3"/>
            </a:lnRef>
            <a:fillRef idx="0">
              <a:schemeClr val="accent3"/>
            </a:fillRef>
            <a:effectRef idx="1">
              <a:schemeClr val="accent3"/>
            </a:effectRef>
            <a:fontRef idx="minor">
              <a:schemeClr val="tx1"/>
            </a:fontRef>
          </p:style>
        </p:cxnSp>
        <p:cxnSp>
          <p:nvCxnSpPr>
            <p:cNvPr id="50" name="肘形连接符 49"/>
            <p:cNvCxnSpPr>
              <a:endCxn id="48" idx="1"/>
            </p:cNvCxnSpPr>
            <p:nvPr/>
          </p:nvCxnSpPr>
          <p:spPr>
            <a:xfrm rot="5400000" flipV="1">
              <a:off x="9169" y="4883"/>
              <a:ext cx="1648" cy="602"/>
            </a:xfrm>
            <a:prstGeom prst="bentConnector2">
              <a:avLst/>
            </a:prstGeom>
          </p:spPr>
          <p:style>
            <a:lnRef idx="2">
              <a:schemeClr val="accent3"/>
            </a:lnRef>
            <a:fillRef idx="0">
              <a:schemeClr val="accent3"/>
            </a:fillRef>
            <a:effectRef idx="1">
              <a:schemeClr val="accent3"/>
            </a:effectRef>
            <a:fontRef idx="minor">
              <a:schemeClr val="tx1"/>
            </a:fontRef>
          </p:style>
        </p:cxnSp>
        <p:cxnSp>
          <p:nvCxnSpPr>
            <p:cNvPr id="51" name="直接连接符 50"/>
            <p:cNvCxnSpPr>
              <a:endCxn id="45" idx="1"/>
            </p:cNvCxnSpPr>
            <p:nvPr/>
          </p:nvCxnSpPr>
          <p:spPr>
            <a:xfrm flipV="1">
              <a:off x="9693" y="4384"/>
              <a:ext cx="602" cy="10"/>
            </a:xfrm>
            <a:prstGeom prst="line">
              <a:avLst/>
            </a:prstGeom>
          </p:spPr>
          <p:style>
            <a:lnRef idx="2">
              <a:schemeClr val="accent3"/>
            </a:lnRef>
            <a:fillRef idx="0">
              <a:schemeClr val="accent3"/>
            </a:fillRef>
            <a:effectRef idx="1">
              <a:schemeClr val="accent3"/>
            </a:effectRef>
            <a:fontRef idx="minor">
              <a:schemeClr val="tx1"/>
            </a:fontRef>
          </p:style>
        </p:cxnSp>
        <p:sp>
          <p:nvSpPr>
            <p:cNvPr id="52" name="文本框 51"/>
            <p:cNvSpPr txBox="1"/>
            <p:nvPr/>
          </p:nvSpPr>
          <p:spPr>
            <a:xfrm>
              <a:off x="7537" y="3953"/>
              <a:ext cx="1408" cy="822"/>
            </a:xfrm>
            <a:prstGeom prst="rect">
              <a:avLst/>
            </a:prstGeom>
            <a:noFill/>
          </p:spPr>
          <p:txBody>
            <a:bodyPr wrap="none" rtlCol="0">
              <a:spAutoFit/>
            </a:bodyPr>
            <a:p>
              <a:r>
                <a:rPr lang="zh-CN" altLang="en-US" sz="2800"/>
                <a:t>形式</a:t>
              </a:r>
              <a:endParaRPr lang="zh-CN" altLang="en-US" sz="2800"/>
            </a:p>
          </p:txBody>
        </p:sp>
      </p:grpSp>
      <p:grpSp>
        <p:nvGrpSpPr>
          <p:cNvPr id="58" name="组合 57"/>
          <p:cNvGrpSpPr/>
          <p:nvPr/>
        </p:nvGrpSpPr>
        <p:grpSpPr>
          <a:xfrm>
            <a:off x="3545840" y="2653030"/>
            <a:ext cx="2011680" cy="977265"/>
            <a:chOff x="5498" y="2002"/>
            <a:chExt cx="3168" cy="1539"/>
          </a:xfrm>
        </p:grpSpPr>
        <p:cxnSp>
          <p:nvCxnSpPr>
            <p:cNvPr id="55" name="直接箭头连接符 54"/>
            <p:cNvCxnSpPr/>
            <p:nvPr/>
          </p:nvCxnSpPr>
          <p:spPr>
            <a:xfrm>
              <a:off x="5585" y="2002"/>
              <a:ext cx="3054" cy="0"/>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flipH="1">
              <a:off x="5551" y="2316"/>
              <a:ext cx="2985" cy="0"/>
            </a:xfrm>
            <a:prstGeom prst="straightConnector1">
              <a:avLst/>
            </a:prstGeom>
            <a:ln w="28575">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5498" y="2525"/>
              <a:ext cx="3168" cy="1016"/>
            </a:xfrm>
            <a:prstGeom prst="rect">
              <a:avLst/>
            </a:prstGeom>
            <a:noFill/>
            <a:ln>
              <a:noFill/>
            </a:ln>
          </p:spPr>
          <p:txBody>
            <a:bodyPr wrap="none" rtlCol="0" anchor="t">
              <a:spAutoFit/>
            </a:bodyPr>
            <a:p>
              <a:pPr algn="ctr"/>
              <a:r>
                <a:rPr lang="zh-CN" altLang="en-US" sz="3600" b="1">
                  <a:solidFill>
                    <a:schemeClr val="tx1"/>
                  </a:solidFill>
                  <a:effectLst>
                    <a:outerShdw blurRad="38100" dist="19050" dir="2700000" algn="tl" rotWithShape="0">
                      <a:schemeClr val="dk1">
                        <a:alpha val="40000"/>
                        <a:alpha val="40000"/>
                      </a:schemeClr>
                    </a:outerShdw>
                  </a:effectLst>
                </a:rPr>
                <a:t>辩证统一</a:t>
              </a:r>
              <a:endParaRPr lang="zh-CN" altLang="en-US" sz="3600" b="1">
                <a:solidFill>
                  <a:schemeClr val="tx1"/>
                </a:solidFill>
                <a:effectLst>
                  <a:outerShdw blurRad="38100" dist="19050" dir="2700000" algn="tl" rotWithShape="0">
                    <a:schemeClr val="dk1">
                      <a:alpha val="40000"/>
                      <a:alpha val="40000"/>
                    </a:schemeClr>
                  </a:outerShdw>
                </a:effectLst>
              </a:endParaRPr>
            </a:p>
          </p:txBody>
        </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500" fill="hold"/>
                                        <p:tgtEl>
                                          <p:spTgt spid="53"/>
                                        </p:tgtEl>
                                        <p:attrNameLst>
                                          <p:attrName>ppt_x</p:attrName>
                                        </p:attrNameLst>
                                      </p:cBhvr>
                                      <p:tavLst>
                                        <p:tav tm="0">
                                          <p:val>
                                            <p:strVal val="#ppt_x"/>
                                          </p:val>
                                        </p:tav>
                                        <p:tav tm="100000">
                                          <p:val>
                                            <p:strVal val="#ppt_x"/>
                                          </p:val>
                                        </p:tav>
                                      </p:tavLst>
                                    </p:anim>
                                    <p:anim calcmode="lin" valueType="num">
                                      <p:cBhvr additive="base">
                                        <p:cTn id="1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500" fill="hold"/>
                                        <p:tgtEl>
                                          <p:spTgt spid="58"/>
                                        </p:tgtEl>
                                        <p:attrNameLst>
                                          <p:attrName>ppt_x</p:attrName>
                                        </p:attrNameLst>
                                      </p:cBhvr>
                                      <p:tavLst>
                                        <p:tav tm="0">
                                          <p:val>
                                            <p:strVal val="#ppt_x"/>
                                          </p:val>
                                        </p:tav>
                                        <p:tav tm="100000">
                                          <p:val>
                                            <p:strVal val="#ppt_x"/>
                                          </p:val>
                                        </p:tav>
                                      </p:tavLst>
                                    </p:anim>
                                    <p:anim calcmode="lin" valueType="num">
                                      <p:cBhvr additive="base">
                                        <p:cTn id="20"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381420" y="2904275"/>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476500" y="2175510"/>
            <a:ext cx="4208780" cy="481330"/>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2100" dirty="0">
                <a:solidFill>
                  <a:srgbClr val="FFFFFF"/>
                </a:solidFill>
                <a:cs typeface="+mn-ea"/>
                <a:sym typeface="+mn-lt"/>
              </a:rPr>
              <a:t>舞蹈的分类与功能</a:t>
            </a:r>
            <a:endParaRPr lang="zh-CN" altLang="en-US" sz="2100" dirty="0">
              <a:solidFill>
                <a:srgbClr val="FFFFFF"/>
              </a:solidFill>
              <a:cs typeface="+mn-ea"/>
              <a:sym typeface="+mn-lt"/>
            </a:endParaRPr>
          </a:p>
        </p:txBody>
      </p:sp>
      <p:sp>
        <p:nvSpPr>
          <p:cNvPr id="25" name="MH_Number"/>
          <p:cNvSpPr/>
          <p:nvPr>
            <p:custDataLst>
              <p:tags r:id="rId5"/>
            </p:custDataLst>
          </p:nvPr>
        </p:nvSpPr>
        <p:spPr>
          <a:xfrm>
            <a:off x="1896202" y="1982862"/>
            <a:ext cx="580291" cy="673426"/>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a:solidFill>
                  <a:srgbClr val="FFFFFF"/>
                </a:solidFill>
                <a:cs typeface="+mn-ea"/>
                <a:sym typeface="+mn-lt"/>
              </a:rPr>
              <a:t>4</a:t>
            </a:r>
            <a:endParaRPr lang="en-US" altLang="zh-CN" sz="3600" b="1">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12750" y="661987"/>
            <a:ext cx="5080000" cy="460375"/>
          </a:xfrm>
          <a:prstGeom prst="rect">
            <a:avLst/>
          </a:prstGeom>
          <a:noFill/>
          <a:ln w="9525">
            <a:noFill/>
          </a:ln>
        </p:spPr>
        <p:txBody>
          <a:bodyPr>
            <a:spAutoFit/>
          </a:bodyPr>
          <a:p>
            <a:pPr marL="0" indent="0" algn="l"/>
            <a:r>
              <a:rPr lang="zh-CN" sz="2400" b="0">
                <a:solidFill>
                  <a:schemeClr val="tx1"/>
                </a:solidFill>
                <a:effectLst>
                  <a:outerShdw blurRad="38100" dist="19050" dir="2700000" algn="tl" rotWithShape="0">
                    <a:schemeClr val="dk1">
                      <a:alpha val="40000"/>
                      <a:alpha val="40000"/>
                    </a:schemeClr>
                  </a:outerShdw>
                </a:effectLst>
                <a:latin typeface="黑体" panose="02010609060101010101" charset="-122"/>
                <a:ea typeface="黑体" panose="02010609060101010101" charset="-122"/>
                <a:cs typeface="微软雅黑" panose="020B0503020204020204" charset="-122"/>
              </a:rPr>
              <a:t>一、舞蹈的分类</a:t>
            </a:r>
            <a:endParaRPr lang="zh-CN" altLang="en-US" sz="2400" b="0">
              <a:solidFill>
                <a:schemeClr val="tx1"/>
              </a:solidFill>
              <a:effectLst>
                <a:outerShdw blurRad="38100" dist="19050" dir="2700000" algn="tl" rotWithShape="0">
                  <a:schemeClr val="dk1">
                    <a:alpha val="40000"/>
                    <a:alpha val="40000"/>
                  </a:schemeClr>
                </a:outerShdw>
              </a:effectLst>
              <a:latin typeface="黑体" panose="02010609060101010101" charset="-122"/>
              <a:ea typeface="黑体" panose="02010609060101010101" charset="-122"/>
              <a:cs typeface="微软雅黑" panose="020B0503020204020204" charset="-122"/>
            </a:endParaRPr>
          </a:p>
        </p:txBody>
      </p:sp>
      <p:graphicFrame>
        <p:nvGraphicFramePr>
          <p:cNvPr id="3" name="表格 2"/>
          <p:cNvGraphicFramePr/>
          <p:nvPr>
            <p:custDataLst>
              <p:tags r:id="rId1"/>
            </p:custDataLst>
          </p:nvPr>
        </p:nvGraphicFramePr>
        <p:xfrm>
          <a:off x="1371600" y="1435100"/>
          <a:ext cx="6400800" cy="3157220"/>
        </p:xfrm>
        <a:graphic>
          <a:graphicData uri="http://schemas.openxmlformats.org/drawingml/2006/table">
            <a:tbl>
              <a:tblPr firstRow="1" bandRow="1">
                <a:tableStyleId>{5C22544A-7EE6-4342-B048-85BDC9FD1C3A}</a:tableStyleId>
              </a:tblPr>
              <a:tblGrid>
                <a:gridCol w="1743710"/>
                <a:gridCol w="4657090"/>
              </a:tblGrid>
              <a:tr h="405130">
                <a:tc>
                  <a:txBody>
                    <a:bodyPr/>
                    <a:p>
                      <a:pPr algn="ctr">
                        <a:buNone/>
                      </a:pPr>
                      <a:r>
                        <a:rPr lang="zh-CN" altLang="en-US"/>
                        <a:t>分类标准</a:t>
                      </a:r>
                      <a:endParaRPr lang="zh-CN" altLang="en-US"/>
                    </a:p>
                  </a:txBody>
                  <a:tcPr/>
                </a:tc>
                <a:tc>
                  <a:txBody>
                    <a:bodyPr/>
                    <a:p>
                      <a:pPr algn="ctr">
                        <a:buNone/>
                      </a:pPr>
                      <a:r>
                        <a:rPr lang="zh-CN" altLang="en-US"/>
                        <a:t>舞蹈种类</a:t>
                      </a:r>
                      <a:endParaRPr lang="zh-CN" altLang="en-US"/>
                    </a:p>
                  </a:txBody>
                  <a:tcPr/>
                </a:tc>
              </a:tr>
              <a:tr h="404495">
                <a:tc>
                  <a:txBody>
                    <a:bodyPr/>
                    <a:p>
                      <a:pPr algn="ctr">
                        <a:buNone/>
                      </a:pPr>
                      <a:r>
                        <a:rPr lang="zh-CN" altLang="en-US"/>
                        <a:t>活动目的与作用</a:t>
                      </a:r>
                      <a:endParaRPr lang="zh-CN" altLang="en-US"/>
                    </a:p>
                  </a:txBody>
                  <a:tcPr/>
                </a:tc>
                <a:tc>
                  <a:txBody>
                    <a:bodyPr/>
                    <a:p>
                      <a:pPr algn="ctr">
                        <a:buNone/>
                      </a:pPr>
                      <a:r>
                        <a:rPr lang="zh-CN" altLang="en-US"/>
                        <a:t>生活舞蹈｜艺术舞蹈</a:t>
                      </a:r>
                      <a:endParaRPr lang="zh-CN" altLang="en-US"/>
                    </a:p>
                  </a:txBody>
                  <a:tcPr/>
                </a:tc>
              </a:tr>
              <a:tr h="381000">
                <a:tc>
                  <a:txBody>
                    <a:bodyPr/>
                    <a:p>
                      <a:pPr algn="ctr">
                        <a:buNone/>
                      </a:pPr>
                      <a:r>
                        <a:rPr lang="zh-CN" altLang="en-US"/>
                        <a:t>舞蹈风格特点</a:t>
                      </a:r>
                      <a:endParaRPr lang="zh-CN" altLang="en-US"/>
                    </a:p>
                  </a:txBody>
                  <a:tcPr/>
                </a:tc>
                <a:tc>
                  <a:txBody>
                    <a:bodyPr/>
                    <a:p>
                      <a:pPr algn="ctr">
                        <a:buNone/>
                      </a:pPr>
                      <a:r>
                        <a:rPr lang="zh-CN" altLang="en-US"/>
                        <a:t>古典舞｜芭蕾舞｜民族民间舞｜现代舞｜当代舞</a:t>
                      </a:r>
                      <a:endParaRPr lang="zh-CN" altLang="en-US"/>
                    </a:p>
                  </a:txBody>
                  <a:tcPr/>
                </a:tc>
              </a:tr>
              <a:tr h="448310">
                <a:tc>
                  <a:txBody>
                    <a:bodyPr/>
                    <a:p>
                      <a:pPr algn="ctr">
                        <a:buNone/>
                      </a:pPr>
                      <a:r>
                        <a:rPr lang="zh-CN" altLang="en-US"/>
                        <a:t>表现形式</a:t>
                      </a:r>
                      <a:endParaRPr lang="zh-CN" altLang="en-US"/>
                    </a:p>
                  </a:txBody>
                  <a:tcPr/>
                </a:tc>
                <a:tc>
                  <a:txBody>
                    <a:bodyPr/>
                    <a:p>
                      <a:pPr algn="ctr">
                        <a:buNone/>
                      </a:pPr>
                      <a:r>
                        <a:rPr lang="zh-CN" altLang="en-US"/>
                        <a:t>独舞｜双人舞｜三人舞｜群舞｜组舞｜歌舞｜舞剧｜舞蹈诗</a:t>
                      </a:r>
                      <a:endParaRPr lang="zh-CN" altLang="en-US"/>
                    </a:p>
                  </a:txBody>
                  <a:tcPr/>
                </a:tc>
              </a:tr>
              <a:tr h="634365">
                <a:tc>
                  <a:txBody>
                    <a:bodyPr/>
                    <a:p>
                      <a:pPr algn="ctr">
                        <a:buNone/>
                      </a:pPr>
                      <a:r>
                        <a:rPr lang="zh-CN" altLang="en-US"/>
                        <a:t>反映现实生活</a:t>
                      </a:r>
                      <a:endParaRPr lang="zh-CN" altLang="en-US"/>
                    </a:p>
                    <a:p>
                      <a:pPr algn="ctr">
                        <a:buNone/>
                      </a:pPr>
                      <a:endParaRPr lang="zh-CN" altLang="en-US"/>
                    </a:p>
                    <a:p>
                      <a:pPr algn="ctr">
                        <a:buNone/>
                      </a:pPr>
                      <a:r>
                        <a:rPr lang="zh-CN" altLang="en-US"/>
                        <a:t>塑造舞蹈形象的特点</a:t>
                      </a:r>
                      <a:endParaRPr lang="zh-CN" altLang="en-US"/>
                    </a:p>
                  </a:txBody>
                  <a:tcPr/>
                </a:tc>
                <a:tc>
                  <a:txBody>
                    <a:bodyPr/>
                    <a:p>
                      <a:pPr algn="ctr">
                        <a:buNone/>
                      </a:pPr>
                      <a:endParaRPr lang="zh-CN" altLang="en-US"/>
                    </a:p>
                    <a:p>
                      <a:pPr algn="ctr">
                        <a:buNone/>
                      </a:pPr>
                      <a:r>
                        <a:rPr lang="zh-CN" altLang="en-US"/>
                        <a:t> </a:t>
                      </a:r>
                      <a:r>
                        <a:rPr lang="en-US" altLang="zh-CN"/>
                        <a:t>             </a:t>
                      </a:r>
                      <a:r>
                        <a:rPr lang="zh-CN" altLang="en-US"/>
                        <a:t>抒情性舞蹈｜叙事性舞蹈｜戏剧性舞蹈</a:t>
                      </a:r>
                      <a:endParaRPr lang="zh-CN" altLang="en-US"/>
                    </a:p>
                  </a:txBody>
                  <a:tcPr/>
                </a:tc>
              </a:tr>
              <a:tr h="404495">
                <a:tc>
                  <a:txBody>
                    <a:bodyPr/>
                    <a:p>
                      <a:pPr algn="ctr">
                        <a:buNone/>
                      </a:pPr>
                      <a:r>
                        <a:rPr lang="zh-CN" altLang="en-US"/>
                        <a:t>表演场地、空间</a:t>
                      </a:r>
                      <a:endParaRPr lang="zh-CN" altLang="en-US"/>
                    </a:p>
                  </a:txBody>
                  <a:tcPr/>
                </a:tc>
                <a:tc>
                  <a:txBody>
                    <a:bodyPr/>
                    <a:p>
                      <a:pPr algn="ctr">
                        <a:buNone/>
                      </a:pPr>
                      <a:r>
                        <a:rPr lang="zh-CN" altLang="en-US"/>
                        <a:t>舞台舞｜广场舞</a:t>
                      </a:r>
                      <a:endParaRPr lang="zh-CN" altLang="en-US"/>
                    </a:p>
                  </a:txBody>
                  <a:tcPr/>
                </a:tc>
              </a:tr>
              <a:tr h="405130">
                <a:tc>
                  <a:txBody>
                    <a:bodyPr/>
                    <a:p>
                      <a:pPr algn="ctr">
                        <a:buNone/>
                      </a:pPr>
                      <a:r>
                        <a:rPr lang="zh-CN" altLang="en-US"/>
                        <a:t>参与对象</a:t>
                      </a:r>
                      <a:endParaRPr lang="zh-CN" altLang="en-US"/>
                    </a:p>
                  </a:txBody>
                  <a:tcPr/>
                </a:tc>
                <a:tc>
                  <a:txBody>
                    <a:bodyPr/>
                    <a:p>
                      <a:pPr algn="ctr">
                        <a:buNone/>
                      </a:pPr>
                      <a:r>
                        <a:rPr lang="zh-CN" altLang="en-US"/>
                        <a:t>专业性舞蹈｜群众性舞蹈</a:t>
                      </a:r>
                      <a:endParaRPr lang="zh-CN" altLang="en-US"/>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cstate="screen"/>
          <a:stretch>
            <a:fillRect/>
          </a:stretch>
        </p:blipFill>
        <p:spPr>
          <a:xfrm>
            <a:off x="0" y="1551305"/>
            <a:ext cx="2530475" cy="3636010"/>
          </a:xfrm>
          <a:prstGeom prst="rect">
            <a:avLst/>
          </a:prstGeom>
        </p:spPr>
      </p:pic>
      <p:pic>
        <p:nvPicPr>
          <p:cNvPr id="11" name="图片 10"/>
          <p:cNvPicPr>
            <a:picLocks noChangeAspect="1"/>
          </p:cNvPicPr>
          <p:nvPr/>
        </p:nvPicPr>
        <p:blipFill rotWithShape="1">
          <a:blip r:embed="rId4" cstate="screen"/>
          <a:srcRect/>
          <a:stretch>
            <a:fillRect/>
          </a:stretch>
        </p:blipFill>
        <p:spPr>
          <a:xfrm>
            <a:off x="6241085" y="3021750"/>
            <a:ext cx="2886235" cy="2121750"/>
          </a:xfrm>
          <a:prstGeom prst="rect">
            <a:avLst/>
          </a:prstGeom>
        </p:spPr>
      </p:pic>
      <p:pic>
        <p:nvPicPr>
          <p:cNvPr id="12" name="图片 11"/>
          <p:cNvPicPr>
            <a:picLocks noChangeAspect="1"/>
          </p:cNvPicPr>
          <p:nvPr/>
        </p:nvPicPr>
        <p:blipFill>
          <a:blip r:embed="rId5" cstate="screen"/>
          <a:stretch>
            <a:fillRect/>
          </a:stretch>
        </p:blipFill>
        <p:spPr>
          <a:xfrm>
            <a:off x="99398" y="4080303"/>
            <a:ext cx="1480593" cy="1063197"/>
          </a:xfrm>
          <a:prstGeom prst="rect">
            <a:avLst/>
          </a:prstGeom>
        </p:spPr>
      </p:pic>
      <p:pic>
        <p:nvPicPr>
          <p:cNvPr id="10" name="图片 9"/>
          <p:cNvPicPr>
            <a:picLocks noChangeAspect="1"/>
          </p:cNvPicPr>
          <p:nvPr/>
        </p:nvPicPr>
        <p:blipFill>
          <a:blip r:embed="rId6" cstate="screen"/>
          <a:stretch>
            <a:fillRect/>
          </a:stretch>
        </p:blipFill>
        <p:spPr>
          <a:xfrm>
            <a:off x="7390765" y="1464945"/>
            <a:ext cx="1016000" cy="2940685"/>
          </a:xfrm>
          <a:prstGeom prst="rect">
            <a:avLst/>
          </a:prstGeom>
        </p:spPr>
      </p:pic>
      <p:sp>
        <p:nvSpPr>
          <p:cNvPr id="17" name="文本框 16"/>
          <p:cNvSpPr txBox="1"/>
          <p:nvPr/>
        </p:nvSpPr>
        <p:spPr>
          <a:xfrm>
            <a:off x="2404458" y="1330665"/>
            <a:ext cx="4072255" cy="583565"/>
          </a:xfrm>
          <a:prstGeom prst="rect">
            <a:avLst/>
          </a:prstGeom>
          <a:noFill/>
        </p:spPr>
        <p:txBody>
          <a:bodyPr wrap="none" rtlCol="0">
            <a:spAutoFit/>
          </a:bodyPr>
          <a:lstStyle/>
          <a:p>
            <a:pPr algn="l"/>
            <a:r>
              <a:rPr lang="zh-CN" altLang="en-US" sz="3200" b="1" dirty="0" smtClean="0">
                <a:solidFill>
                  <a:srgbClr val="7030A0"/>
                </a:solidFill>
                <a:cs typeface="+mn-ea"/>
                <a:sym typeface="+mn-lt"/>
              </a:rPr>
              <a:t>第一章</a:t>
            </a:r>
            <a:r>
              <a:rPr lang="en-US" altLang="zh-CN" sz="3200" b="1" dirty="0" smtClean="0">
                <a:solidFill>
                  <a:srgbClr val="7030A0"/>
                </a:solidFill>
                <a:cs typeface="+mn-ea"/>
                <a:sym typeface="+mn-lt"/>
              </a:rPr>
              <a:t> 舞蹈基础知识 </a:t>
            </a:r>
            <a:endParaRPr lang="en-US" altLang="zh-CN" sz="3200" b="1" dirty="0" smtClean="0">
              <a:solidFill>
                <a:srgbClr val="7030A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500"/>
                                        <p:tgtEl>
                                          <p:spTgt spid="3"/>
                                        </p:tgtEl>
                                      </p:cBhvr>
                                    </p:animEffect>
                                    <p:anim calcmode="lin" valueType="num">
                                      <p:cBhvr>
                                        <p:cTn id="19" dur="1500" fill="hold"/>
                                        <p:tgtEl>
                                          <p:spTgt spid="3"/>
                                        </p:tgtEl>
                                        <p:attrNameLst>
                                          <p:attrName>ppt_w</p:attrName>
                                        </p:attrNameLst>
                                      </p:cBhvr>
                                      <p:tavLst>
                                        <p:tav tm="0" fmla="#ppt_w*sin(2.5*pi*$)">
                                          <p:val>
                                            <p:fltVal val="0"/>
                                          </p:val>
                                        </p:tav>
                                        <p:tav tm="100000">
                                          <p:val>
                                            <p:fltVal val="1"/>
                                          </p:val>
                                        </p:tav>
                                      </p:tavLst>
                                    </p:anim>
                                    <p:anim calcmode="lin" valueType="num">
                                      <p:cBhvr>
                                        <p:cTn id="20" dur="1500" fill="hold"/>
                                        <p:tgtEl>
                                          <p:spTgt spid="3"/>
                                        </p:tgtEl>
                                        <p:attrNameLst>
                                          <p:attrName>ppt_h</p:attrName>
                                        </p:attrNameLst>
                                      </p:cBhvr>
                                      <p:tavLst>
                                        <p:tav tm="0">
                                          <p:val>
                                            <p:strVal val="#ppt_h"/>
                                          </p:val>
                                        </p:tav>
                                        <p:tav tm="100000">
                                          <p:val>
                                            <p:strVal val="#ppt_h"/>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2" presetClass="entr" presetSubtype="4" fill="hold" grpId="0" nodeType="afterEffect">
                                  <p:stCondLst>
                                    <p:cond delay="0"/>
                                  </p:stCondLst>
                                  <p:iterate type="lt">
                                    <p:tmPct val="13000"/>
                                  </p:iterate>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ppt_y</p:attrName>
                                        </p:attrNameLst>
                                      </p:cBhvr>
                                      <p:tavLst>
                                        <p:tav tm="0">
                                          <p:val>
                                            <p:strVal val="#ppt_y+#ppt_h*1.125000"/>
                                          </p:val>
                                        </p:tav>
                                        <p:tav tm="100000">
                                          <p:val>
                                            <p:strVal val="#ppt_y"/>
                                          </p:val>
                                        </p:tav>
                                      </p:tavLst>
                                    </p:anim>
                                    <p:animEffect transition="in" filter="wipe(up)">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54025" y="793432"/>
            <a:ext cx="5080000" cy="460375"/>
          </a:xfrm>
          <a:prstGeom prst="rect">
            <a:avLst/>
          </a:prstGeom>
          <a:noFill/>
          <a:ln w="9525">
            <a:noFill/>
          </a:ln>
        </p:spPr>
        <p:txBody>
          <a:bodyPr>
            <a:spAutoFit/>
          </a:bodyPr>
          <a:p>
            <a:pPr marL="0" indent="0" algn="l"/>
            <a:r>
              <a:rPr lang="zh-CN" sz="2400" b="0">
                <a:solidFill>
                  <a:schemeClr val="tx1"/>
                </a:solidFill>
                <a:effectLst>
                  <a:outerShdw blurRad="38100" dist="19050" dir="2700000" algn="tl" rotWithShape="0">
                    <a:schemeClr val="dk1">
                      <a:alpha val="40000"/>
                      <a:alpha val="40000"/>
                    </a:schemeClr>
                  </a:outerShdw>
                </a:effectLst>
                <a:latin typeface="黑体" panose="02010609060101010101" charset="-122"/>
                <a:ea typeface="黑体" panose="02010609060101010101" charset="-122"/>
                <a:cs typeface="微软雅黑" panose="020B0503020204020204" charset="-122"/>
              </a:rPr>
              <a:t>二、舞蹈的功能</a:t>
            </a:r>
            <a:endParaRPr lang="zh-CN" sz="2400" b="0">
              <a:solidFill>
                <a:schemeClr val="tx1"/>
              </a:solidFill>
              <a:effectLst>
                <a:outerShdw blurRad="38100" dist="19050" dir="2700000" algn="tl" rotWithShape="0">
                  <a:schemeClr val="dk1">
                    <a:alpha val="40000"/>
                    <a:alpha val="40000"/>
                  </a:schemeClr>
                </a:outerShdw>
              </a:effectLst>
              <a:latin typeface="黑体" panose="02010609060101010101" charset="-122"/>
              <a:ea typeface="黑体" panose="02010609060101010101" charset="-122"/>
              <a:cs typeface="微软雅黑" panose="020B0503020204020204" charset="-122"/>
            </a:endParaRPr>
          </a:p>
        </p:txBody>
      </p:sp>
      <p:grpSp>
        <p:nvGrpSpPr>
          <p:cNvPr id="8" name="组合 7"/>
          <p:cNvGrpSpPr/>
          <p:nvPr/>
        </p:nvGrpSpPr>
        <p:grpSpPr>
          <a:xfrm>
            <a:off x="454025" y="1694815"/>
            <a:ext cx="8343900" cy="1753870"/>
            <a:chOff x="715" y="3048"/>
            <a:chExt cx="13140" cy="2762"/>
          </a:xfrm>
        </p:grpSpPr>
        <p:sp>
          <p:nvSpPr>
            <p:cNvPr id="2" name="五边形 1"/>
            <p:cNvSpPr/>
            <p:nvPr/>
          </p:nvSpPr>
          <p:spPr>
            <a:xfrm>
              <a:off x="715" y="3049"/>
              <a:ext cx="4106" cy="2761"/>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燕尾形 2"/>
            <p:cNvSpPr/>
            <p:nvPr/>
          </p:nvSpPr>
          <p:spPr>
            <a:xfrm>
              <a:off x="4453" y="3110"/>
              <a:ext cx="4623" cy="264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燕尾形 3"/>
            <p:cNvSpPr/>
            <p:nvPr/>
          </p:nvSpPr>
          <p:spPr>
            <a:xfrm>
              <a:off x="8938" y="3170"/>
              <a:ext cx="4917" cy="264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截屏2023-08-15 15.16.30"/>
            <p:cNvPicPr>
              <a:picLocks noChangeAspect="1"/>
            </p:cNvPicPr>
            <p:nvPr/>
          </p:nvPicPr>
          <p:blipFill>
            <a:blip r:embed="rId1"/>
            <a:srcRect l="7010" t="2354" r="-614" b="2203"/>
            <a:stretch>
              <a:fillRect/>
            </a:stretch>
          </p:blipFill>
          <p:spPr>
            <a:xfrm>
              <a:off x="715" y="3048"/>
              <a:ext cx="4105" cy="2762"/>
            </a:xfrm>
            <a:prstGeom prst="homePlate">
              <a:avLst/>
            </a:prstGeom>
          </p:spPr>
        </p:pic>
        <p:pic>
          <p:nvPicPr>
            <p:cNvPr id="6" name="图片 5" descr="截屏2023-08-15 15.16.58"/>
            <p:cNvPicPr>
              <a:picLocks noChangeAspect="1"/>
            </p:cNvPicPr>
            <p:nvPr/>
          </p:nvPicPr>
          <p:blipFill>
            <a:blip r:embed="rId2"/>
            <a:stretch>
              <a:fillRect/>
            </a:stretch>
          </p:blipFill>
          <p:spPr>
            <a:xfrm>
              <a:off x="4453" y="3110"/>
              <a:ext cx="4917" cy="2639"/>
            </a:xfrm>
            <a:prstGeom prst="chevron">
              <a:avLst/>
            </a:prstGeom>
          </p:spPr>
        </p:pic>
        <p:pic>
          <p:nvPicPr>
            <p:cNvPr id="7" name="图片 6" descr="截屏2023-08-15 15.16.08"/>
            <p:cNvPicPr>
              <a:picLocks noChangeAspect="1"/>
            </p:cNvPicPr>
            <p:nvPr/>
          </p:nvPicPr>
          <p:blipFill>
            <a:blip r:embed="rId3"/>
            <a:stretch>
              <a:fillRect/>
            </a:stretch>
          </p:blipFill>
          <p:spPr>
            <a:xfrm>
              <a:off x="8945" y="3170"/>
              <a:ext cx="4911" cy="2640"/>
            </a:xfrm>
            <a:prstGeom prst="chevron">
              <a:avLst/>
            </a:prstGeom>
          </p:spPr>
        </p:pic>
      </p:grpSp>
      <p:sp>
        <p:nvSpPr>
          <p:cNvPr id="9" name="文本框 8"/>
          <p:cNvSpPr txBox="1"/>
          <p:nvPr/>
        </p:nvSpPr>
        <p:spPr>
          <a:xfrm>
            <a:off x="668020" y="3666490"/>
            <a:ext cx="1198880" cy="706755"/>
          </a:xfrm>
          <a:prstGeom prst="rect">
            <a:avLst/>
          </a:prstGeom>
          <a:noFill/>
        </p:spPr>
        <p:txBody>
          <a:bodyPr wrap="none" rtlCol="0">
            <a:spAutoFit/>
          </a:bodyPr>
          <a:p>
            <a:r>
              <a:rPr lang="zh-CN" altLang="en-US" sz="2000">
                <a:latin typeface="宋体" panose="02010600030101010101" pitchFamily="2" charset="-122"/>
                <a:ea typeface="宋体" panose="02010600030101010101" pitchFamily="2" charset="-122"/>
              </a:rPr>
              <a:t>文化传承</a:t>
            </a:r>
            <a:endParaRPr lang="zh-CN" altLang="en-US" sz="2000">
              <a:latin typeface="宋体" panose="02010600030101010101" pitchFamily="2" charset="-122"/>
              <a:ea typeface="宋体" panose="02010600030101010101" pitchFamily="2" charset="-122"/>
            </a:endParaRPr>
          </a:p>
          <a:p>
            <a:endParaRPr lang="zh-CN" altLang="en-US" sz="2000">
              <a:latin typeface="宋体" panose="02010600030101010101" pitchFamily="2" charset="-122"/>
              <a:ea typeface="宋体" panose="02010600030101010101" pitchFamily="2" charset="-122"/>
            </a:endParaRPr>
          </a:p>
        </p:txBody>
      </p:sp>
      <p:sp>
        <p:nvSpPr>
          <p:cNvPr id="10" name="文本框 9"/>
          <p:cNvSpPr txBox="1"/>
          <p:nvPr/>
        </p:nvSpPr>
        <p:spPr>
          <a:xfrm>
            <a:off x="3435350" y="3666490"/>
            <a:ext cx="1198880" cy="398780"/>
          </a:xfrm>
          <a:prstGeom prst="rect">
            <a:avLst/>
          </a:prstGeom>
          <a:noFill/>
        </p:spPr>
        <p:txBody>
          <a:bodyPr wrap="none" rtlCol="0">
            <a:spAutoFit/>
          </a:bodyPr>
          <a:p>
            <a:r>
              <a:rPr lang="zh-CN" altLang="en-US" sz="2000">
                <a:latin typeface="宋体" panose="02010600030101010101" pitchFamily="2" charset="-122"/>
                <a:ea typeface="宋体" panose="02010600030101010101" pitchFamily="2" charset="-122"/>
              </a:rPr>
              <a:t>审美教育</a:t>
            </a:r>
            <a:endParaRPr lang="zh-CN" altLang="en-US" sz="2000">
              <a:latin typeface="宋体" panose="02010600030101010101" pitchFamily="2" charset="-122"/>
              <a:ea typeface="宋体" panose="02010600030101010101" pitchFamily="2" charset="-122"/>
            </a:endParaRPr>
          </a:p>
        </p:txBody>
      </p:sp>
      <p:sp>
        <p:nvSpPr>
          <p:cNvPr id="11" name="文本框 10"/>
          <p:cNvSpPr txBox="1"/>
          <p:nvPr/>
        </p:nvSpPr>
        <p:spPr>
          <a:xfrm>
            <a:off x="6330315" y="3666490"/>
            <a:ext cx="1198880" cy="398780"/>
          </a:xfrm>
          <a:prstGeom prst="rect">
            <a:avLst/>
          </a:prstGeom>
          <a:noFill/>
        </p:spPr>
        <p:txBody>
          <a:bodyPr wrap="none" rtlCol="0">
            <a:spAutoFit/>
          </a:bodyPr>
          <a:p>
            <a:r>
              <a:rPr lang="zh-CN" altLang="en-US" sz="2000">
                <a:latin typeface="宋体" panose="02010600030101010101" pitchFamily="2" charset="-122"/>
                <a:ea typeface="宋体" panose="02010600030101010101" pitchFamily="2" charset="-122"/>
              </a:rPr>
              <a:t>自娱自乐</a:t>
            </a:r>
            <a:endParaRPr lang="zh-CN" altLang="en-US" sz="200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000"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0-#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0" grpId="1"/>
      <p:bldP spid="11" grpId="0"/>
      <p:bldP spid="11"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3" name="图片 2"/>
          <p:cNvPicPr>
            <a:picLocks noChangeAspect="1"/>
          </p:cNvPicPr>
          <p:nvPr/>
        </p:nvPicPr>
        <p:blipFill>
          <a:blip r:embed="rId3" cstate="screen"/>
          <a:stretch>
            <a:fillRect/>
          </a:stretch>
        </p:blipFill>
        <p:spPr>
          <a:xfrm>
            <a:off x="0" y="1439545"/>
            <a:ext cx="2605405" cy="3743325"/>
          </a:xfrm>
          <a:prstGeom prst="rect">
            <a:avLst/>
          </a:prstGeom>
        </p:spPr>
      </p:pic>
      <p:pic>
        <p:nvPicPr>
          <p:cNvPr id="11" name="图片 10"/>
          <p:cNvPicPr>
            <a:picLocks noChangeAspect="1"/>
          </p:cNvPicPr>
          <p:nvPr/>
        </p:nvPicPr>
        <p:blipFill rotWithShape="1">
          <a:blip r:embed="rId4" cstate="screen"/>
          <a:srcRect/>
          <a:stretch>
            <a:fillRect/>
          </a:stretch>
        </p:blipFill>
        <p:spPr>
          <a:xfrm>
            <a:off x="6241085" y="3021750"/>
            <a:ext cx="2886235" cy="2121750"/>
          </a:xfrm>
          <a:prstGeom prst="rect">
            <a:avLst/>
          </a:prstGeom>
        </p:spPr>
      </p:pic>
      <p:pic>
        <p:nvPicPr>
          <p:cNvPr id="12" name="图片 11"/>
          <p:cNvPicPr>
            <a:picLocks noChangeAspect="1"/>
          </p:cNvPicPr>
          <p:nvPr/>
        </p:nvPicPr>
        <p:blipFill>
          <a:blip r:embed="rId5" cstate="screen"/>
          <a:stretch>
            <a:fillRect/>
          </a:stretch>
        </p:blipFill>
        <p:spPr>
          <a:xfrm>
            <a:off x="99398" y="4080303"/>
            <a:ext cx="1480593" cy="1063197"/>
          </a:xfrm>
          <a:prstGeom prst="rect">
            <a:avLst/>
          </a:prstGeom>
        </p:spPr>
      </p:pic>
      <p:pic>
        <p:nvPicPr>
          <p:cNvPr id="10" name="图片 9"/>
          <p:cNvPicPr>
            <a:picLocks noChangeAspect="1"/>
          </p:cNvPicPr>
          <p:nvPr/>
        </p:nvPicPr>
        <p:blipFill>
          <a:blip r:embed="rId6" cstate="screen"/>
          <a:stretch>
            <a:fillRect/>
          </a:stretch>
        </p:blipFill>
        <p:spPr>
          <a:xfrm>
            <a:off x="7517130" y="1548130"/>
            <a:ext cx="943610" cy="2730500"/>
          </a:xfrm>
          <a:prstGeom prst="rect">
            <a:avLst/>
          </a:prstGeom>
        </p:spPr>
      </p:pic>
      <p:sp>
        <p:nvSpPr>
          <p:cNvPr id="17" name="文本框 16"/>
          <p:cNvSpPr txBox="1"/>
          <p:nvPr/>
        </p:nvSpPr>
        <p:spPr>
          <a:xfrm>
            <a:off x="3234403" y="1711030"/>
            <a:ext cx="2941320" cy="645160"/>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感</a:t>
            </a:r>
            <a:r>
              <a:rPr kumimoji="0" lang="en-US" altLang="zh-CN"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a:t>
            </a: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谢</a:t>
            </a:r>
            <a:r>
              <a:rPr kumimoji="0" lang="en-US" altLang="zh-CN"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a:t>
            </a: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观</a:t>
            </a:r>
            <a:r>
              <a:rPr kumimoji="0" lang="en-US" altLang="zh-CN"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 </a:t>
            </a:r>
            <a:r>
              <a:rPr kumimoji="0" lang="zh-CN" altLang="en-US" sz="3600" b="1" i="0" u="none" strike="noStrike" kern="1200" cap="none" spc="0" normalizeH="0" baseline="0" noProof="0" dirty="0" smtClean="0">
                <a:ln>
                  <a:noFill/>
                </a:ln>
                <a:solidFill>
                  <a:prstClr val="black"/>
                </a:solidFill>
                <a:effectLst/>
                <a:uLnTx/>
                <a:uFillTx/>
                <a:latin typeface="黑体" panose="02010609060101010101" charset="-122"/>
                <a:ea typeface="黑体" panose="02010609060101010101" charset="-122"/>
                <a:cs typeface="黑体" panose="02010609060101010101" charset="-122"/>
                <a:sym typeface="+mn-lt"/>
              </a:rPr>
              <a:t>看 </a:t>
            </a:r>
            <a:endParaRPr kumimoji="0" lang="zh-CN" altLang="en-US" sz="36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黑体" panose="0201060906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5"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500"/>
                                        <p:tgtEl>
                                          <p:spTgt spid="3"/>
                                        </p:tgtEl>
                                      </p:cBhvr>
                                    </p:animEffect>
                                    <p:anim calcmode="lin" valueType="num">
                                      <p:cBhvr>
                                        <p:cTn id="19" dur="1500" fill="hold"/>
                                        <p:tgtEl>
                                          <p:spTgt spid="3"/>
                                        </p:tgtEl>
                                        <p:attrNameLst>
                                          <p:attrName>ppt_w</p:attrName>
                                        </p:attrNameLst>
                                      </p:cBhvr>
                                      <p:tavLst>
                                        <p:tav tm="0" fmla="#ppt_w*sin(2.5*pi*$)">
                                          <p:val>
                                            <p:fltVal val="0"/>
                                          </p:val>
                                        </p:tav>
                                        <p:tav tm="100000">
                                          <p:val>
                                            <p:fltVal val="1"/>
                                          </p:val>
                                        </p:tav>
                                      </p:tavLst>
                                    </p:anim>
                                    <p:anim calcmode="lin" valueType="num">
                                      <p:cBhvr>
                                        <p:cTn id="20" dur="1500" fill="hold"/>
                                        <p:tgtEl>
                                          <p:spTgt spid="3"/>
                                        </p:tgtEl>
                                        <p:attrNameLst>
                                          <p:attrName>ppt_h</p:attrName>
                                        </p:attrNameLst>
                                      </p:cBhvr>
                                      <p:tavLst>
                                        <p:tav tm="0">
                                          <p:val>
                                            <p:strVal val="#ppt_h"/>
                                          </p:val>
                                        </p:tav>
                                        <p:tav tm="100000">
                                          <p:val>
                                            <p:strVal val="#ppt_h"/>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12" presetClass="entr" presetSubtype="4" fill="hold" grpId="0" nodeType="afterEffect">
                                  <p:stCondLst>
                                    <p:cond delay="0"/>
                                  </p:stCondLst>
                                  <p:iterate type="lt">
                                    <p:tmPct val="13000"/>
                                  </p:iterate>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ppt_y</p:attrName>
                                        </p:attrNameLst>
                                      </p:cBhvr>
                                      <p:tavLst>
                                        <p:tav tm="0">
                                          <p:val>
                                            <p:strVal val="#ppt_y+#ppt_h*1.125000"/>
                                          </p:val>
                                        </p:tav>
                                        <p:tav tm="100000">
                                          <p:val>
                                            <p:strVal val="#ppt_y"/>
                                          </p:val>
                                        </p:tav>
                                      </p:tavLst>
                                    </p:anim>
                                    <p:animEffect transition="in" filter="wipe(up)">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258230" y="3021750"/>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grpSp>
        <p:nvGrpSpPr>
          <p:cNvPr id="5" name="组合 4"/>
          <p:cNvGrpSpPr/>
          <p:nvPr/>
        </p:nvGrpSpPr>
        <p:grpSpPr>
          <a:xfrm>
            <a:off x="2176162" y="1251086"/>
            <a:ext cx="3558179" cy="490653"/>
            <a:chOff x="2176162" y="1251086"/>
            <a:chExt cx="3558179" cy="490653"/>
          </a:xfrm>
        </p:grpSpPr>
        <p:sp>
          <p:nvSpPr>
            <p:cNvPr id="15" name="MH_Entry_1">
              <a:hlinkClick r:id="rId4" action="ppaction://hlinksldjump"/>
            </p:cNvPr>
            <p:cNvSpPr/>
            <p:nvPr>
              <p:custDataLst>
                <p:tags r:id="rId5"/>
              </p:custDataLst>
            </p:nvPr>
          </p:nvSpPr>
          <p:spPr>
            <a:xfrm>
              <a:off x="2687593" y="1377867"/>
              <a:ext cx="3046748" cy="363871"/>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1800" dirty="0">
                  <a:solidFill>
                    <a:srgbClr val="FFFFFF"/>
                  </a:solidFill>
                  <a:cs typeface="+mn-ea"/>
                  <a:sym typeface="+mn-lt"/>
                </a:rPr>
                <a:t>舞蹈的起源</a:t>
              </a:r>
              <a:endParaRPr lang="zh-CN" altLang="en-US" sz="1800" dirty="0">
                <a:solidFill>
                  <a:srgbClr val="FFFFFF"/>
                </a:solidFill>
                <a:cs typeface="+mn-ea"/>
                <a:sym typeface="+mn-lt"/>
              </a:endParaRPr>
            </a:p>
          </p:txBody>
        </p:sp>
        <p:sp>
          <p:nvSpPr>
            <p:cNvPr id="16" name="MH_Number_1">
              <a:hlinkClick r:id="rId4" action="ppaction://hlinksldjump"/>
            </p:cNvPr>
            <p:cNvSpPr/>
            <p:nvPr>
              <p:custDataLst>
                <p:tags r:id="rId6"/>
              </p:custDataLst>
            </p:nvPr>
          </p:nvSpPr>
          <p:spPr>
            <a:xfrm>
              <a:off x="2176162" y="1251086"/>
              <a:ext cx="511449" cy="490653"/>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a:solidFill>
                    <a:srgbClr val="FFFFFF"/>
                  </a:solidFill>
                  <a:cs typeface="+mn-ea"/>
                  <a:sym typeface="+mn-lt"/>
                </a:rPr>
                <a:t>01</a:t>
              </a:r>
              <a:endParaRPr lang="zh-CN" altLang="en-US" sz="1800" b="1">
                <a:solidFill>
                  <a:srgbClr val="FFFFFF"/>
                </a:solidFill>
                <a:cs typeface="+mn-ea"/>
                <a:sym typeface="+mn-lt"/>
              </a:endParaRPr>
            </a:p>
          </p:txBody>
        </p:sp>
      </p:grpSp>
      <p:grpSp>
        <p:nvGrpSpPr>
          <p:cNvPr id="6" name="组合 5"/>
          <p:cNvGrpSpPr/>
          <p:nvPr/>
        </p:nvGrpSpPr>
        <p:grpSpPr>
          <a:xfrm>
            <a:off x="2735601" y="1969593"/>
            <a:ext cx="3558179" cy="490653"/>
            <a:chOff x="2735601" y="1969593"/>
            <a:chExt cx="3558179" cy="490653"/>
          </a:xfrm>
        </p:grpSpPr>
        <p:sp>
          <p:nvSpPr>
            <p:cNvPr id="18" name="MH_Entry_2">
              <a:hlinkClick r:id="rId7" action="ppaction://hlinksldjump"/>
            </p:cNvPr>
            <p:cNvSpPr/>
            <p:nvPr>
              <p:custDataLst>
                <p:tags r:id="rId8"/>
              </p:custDataLst>
            </p:nvPr>
          </p:nvSpPr>
          <p:spPr>
            <a:xfrm>
              <a:off x="3247032" y="2096375"/>
              <a:ext cx="3046748" cy="363871"/>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1800" dirty="0">
                  <a:solidFill>
                    <a:srgbClr val="FFFFFF"/>
                  </a:solidFill>
                  <a:cs typeface="+mn-ea"/>
                  <a:sym typeface="+mn-lt"/>
                </a:rPr>
                <a:t>中国古代舞蹈流变</a:t>
              </a:r>
              <a:endParaRPr lang="zh-CN" altLang="en-US" sz="1800" dirty="0">
                <a:solidFill>
                  <a:srgbClr val="FFFFFF"/>
                </a:solidFill>
                <a:cs typeface="+mn-ea"/>
                <a:sym typeface="+mn-lt"/>
              </a:endParaRPr>
            </a:p>
          </p:txBody>
        </p:sp>
        <p:sp>
          <p:nvSpPr>
            <p:cNvPr id="19" name="MH_Number_2">
              <a:hlinkClick r:id="rId7" action="ppaction://hlinksldjump"/>
            </p:cNvPr>
            <p:cNvSpPr/>
            <p:nvPr>
              <p:custDataLst>
                <p:tags r:id="rId9"/>
              </p:custDataLst>
            </p:nvPr>
          </p:nvSpPr>
          <p:spPr>
            <a:xfrm>
              <a:off x="2735601" y="1969593"/>
              <a:ext cx="511449" cy="490653"/>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a:solidFill>
                    <a:srgbClr val="FFFFFF"/>
                  </a:solidFill>
                  <a:cs typeface="+mn-ea"/>
                  <a:sym typeface="+mn-lt"/>
                </a:rPr>
                <a:t>02</a:t>
              </a:r>
              <a:endParaRPr lang="zh-CN" altLang="en-US" sz="1800" b="1">
                <a:solidFill>
                  <a:srgbClr val="FFFFFF"/>
                </a:solidFill>
                <a:cs typeface="+mn-ea"/>
                <a:sym typeface="+mn-lt"/>
              </a:endParaRPr>
            </a:p>
          </p:txBody>
        </p:sp>
      </p:grpSp>
      <p:grpSp>
        <p:nvGrpSpPr>
          <p:cNvPr id="7" name="组合 6"/>
          <p:cNvGrpSpPr/>
          <p:nvPr/>
        </p:nvGrpSpPr>
        <p:grpSpPr>
          <a:xfrm>
            <a:off x="2176162" y="2688101"/>
            <a:ext cx="3558179" cy="490653"/>
            <a:chOff x="2176162" y="2688101"/>
            <a:chExt cx="3558179" cy="490653"/>
          </a:xfrm>
        </p:grpSpPr>
        <p:sp>
          <p:nvSpPr>
            <p:cNvPr id="21" name="MH_Entry_3">
              <a:hlinkClick r:id="rId10" action="ppaction://hlinksldjump"/>
            </p:cNvPr>
            <p:cNvSpPr/>
            <p:nvPr>
              <p:custDataLst>
                <p:tags r:id="rId11"/>
              </p:custDataLst>
            </p:nvPr>
          </p:nvSpPr>
          <p:spPr>
            <a:xfrm>
              <a:off x="2687593" y="2814882"/>
              <a:ext cx="3046748" cy="363871"/>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1800" dirty="0">
                  <a:solidFill>
                    <a:srgbClr val="FFFFFF"/>
                  </a:solidFill>
                  <a:cs typeface="+mn-ea"/>
                  <a:sym typeface="+mn-lt"/>
                </a:rPr>
                <a:t>舞蹈内容与形式的关系</a:t>
              </a:r>
              <a:endParaRPr lang="zh-CN" altLang="en-US" sz="1800" dirty="0">
                <a:solidFill>
                  <a:srgbClr val="FFFFFF"/>
                </a:solidFill>
                <a:cs typeface="+mn-ea"/>
                <a:sym typeface="+mn-lt"/>
              </a:endParaRPr>
            </a:p>
          </p:txBody>
        </p:sp>
        <p:sp>
          <p:nvSpPr>
            <p:cNvPr id="22" name="MH_Number_3">
              <a:hlinkClick r:id="rId10" action="ppaction://hlinksldjump"/>
            </p:cNvPr>
            <p:cNvSpPr/>
            <p:nvPr>
              <p:custDataLst>
                <p:tags r:id="rId12"/>
              </p:custDataLst>
            </p:nvPr>
          </p:nvSpPr>
          <p:spPr>
            <a:xfrm>
              <a:off x="2176162" y="2688101"/>
              <a:ext cx="511449" cy="490653"/>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a:solidFill>
                    <a:srgbClr val="FFFFFF"/>
                  </a:solidFill>
                  <a:cs typeface="+mn-ea"/>
                  <a:sym typeface="+mn-lt"/>
                </a:rPr>
                <a:t>03</a:t>
              </a:r>
              <a:endParaRPr lang="zh-CN" altLang="en-US" sz="1800" b="1">
                <a:solidFill>
                  <a:srgbClr val="FFFFFF"/>
                </a:solidFill>
                <a:cs typeface="+mn-ea"/>
                <a:sym typeface="+mn-lt"/>
              </a:endParaRPr>
            </a:p>
          </p:txBody>
        </p:sp>
      </p:grpSp>
      <p:grpSp>
        <p:nvGrpSpPr>
          <p:cNvPr id="9" name="组合 8"/>
          <p:cNvGrpSpPr/>
          <p:nvPr/>
        </p:nvGrpSpPr>
        <p:grpSpPr>
          <a:xfrm>
            <a:off x="2735601" y="3406608"/>
            <a:ext cx="3558179" cy="490653"/>
            <a:chOff x="2735601" y="3406608"/>
            <a:chExt cx="3558179" cy="490653"/>
          </a:xfrm>
        </p:grpSpPr>
        <p:sp>
          <p:nvSpPr>
            <p:cNvPr id="23" name="MH_Entry_4">
              <a:hlinkClick r:id="rId10" action="ppaction://hlinksldjump"/>
            </p:cNvPr>
            <p:cNvSpPr/>
            <p:nvPr>
              <p:custDataLst>
                <p:tags r:id="rId13"/>
              </p:custDataLst>
            </p:nvPr>
          </p:nvSpPr>
          <p:spPr>
            <a:xfrm>
              <a:off x="3247032" y="3533390"/>
              <a:ext cx="3046748" cy="363871"/>
            </a:xfrm>
            <a:prstGeom prst="rect">
              <a:avLst/>
            </a:prstGeom>
            <a:solidFill>
              <a:srgbClr val="DAA7E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1800" dirty="0">
                  <a:solidFill>
                    <a:srgbClr val="FFFFFF"/>
                  </a:solidFill>
                  <a:cs typeface="+mn-ea"/>
                  <a:sym typeface="+mn-lt"/>
                </a:rPr>
                <a:t>舞蹈的分类与功能</a:t>
              </a:r>
              <a:endParaRPr lang="zh-CN" altLang="en-US" sz="1800" dirty="0">
                <a:solidFill>
                  <a:srgbClr val="FFFFFF"/>
                </a:solidFill>
                <a:cs typeface="+mn-ea"/>
                <a:sym typeface="+mn-lt"/>
              </a:endParaRPr>
            </a:p>
          </p:txBody>
        </p:sp>
        <p:sp>
          <p:nvSpPr>
            <p:cNvPr id="24" name="MH_Number_4">
              <a:hlinkClick r:id="rId10" action="ppaction://hlinksldjump"/>
            </p:cNvPr>
            <p:cNvSpPr/>
            <p:nvPr>
              <p:custDataLst>
                <p:tags r:id="rId14"/>
              </p:custDataLst>
            </p:nvPr>
          </p:nvSpPr>
          <p:spPr>
            <a:xfrm>
              <a:off x="2735601" y="3406608"/>
              <a:ext cx="511449" cy="490653"/>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800" b="1">
                  <a:solidFill>
                    <a:srgbClr val="FFFFFF"/>
                  </a:solidFill>
                  <a:cs typeface="+mn-ea"/>
                  <a:sym typeface="+mn-lt"/>
                </a:rPr>
                <a:t>04</a:t>
              </a:r>
              <a:endParaRPr lang="zh-CN" altLang="en-US" sz="1800" b="1">
                <a:solidFill>
                  <a:srgbClr val="FFFFFF"/>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fill="hold"/>
                                        <p:tgtEl>
                                          <p:spTgt spid="5"/>
                                        </p:tgtEl>
                                        <p:attrNameLst>
                                          <p:attrName>ppt_x</p:attrName>
                                        </p:attrNameLst>
                                      </p:cBhvr>
                                      <p:tavLst>
                                        <p:tav tm="0">
                                          <p:val>
                                            <p:strVal val="1+#ppt_w/2"/>
                                          </p:val>
                                        </p:tav>
                                        <p:tav tm="100000">
                                          <p:val>
                                            <p:strVal val="#ppt_x"/>
                                          </p:val>
                                        </p:tav>
                                      </p:tavLst>
                                    </p:anim>
                                    <p:anim calcmode="lin" valueType="num">
                                      <p:cBhvr additive="base">
                                        <p:cTn id="14" dur="75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750" fill="hold"/>
                                        <p:tgtEl>
                                          <p:spTgt spid="6"/>
                                        </p:tgtEl>
                                        <p:attrNameLst>
                                          <p:attrName>ppt_x</p:attrName>
                                        </p:attrNameLst>
                                      </p:cBhvr>
                                      <p:tavLst>
                                        <p:tav tm="0">
                                          <p:val>
                                            <p:strVal val="1+#ppt_w/2"/>
                                          </p:val>
                                        </p:tav>
                                        <p:tav tm="100000">
                                          <p:val>
                                            <p:strVal val="#ppt_x"/>
                                          </p:val>
                                        </p:tav>
                                      </p:tavLst>
                                    </p:anim>
                                    <p:anim calcmode="lin" valueType="num">
                                      <p:cBhvr additive="base">
                                        <p:cTn id="19" dur="7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3000"/>
                            </p:stCondLst>
                            <p:childTnLst>
                              <p:par>
                                <p:cTn id="21" presetID="2" presetClass="entr" presetSubtype="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750" fill="hold"/>
                                        <p:tgtEl>
                                          <p:spTgt spid="7"/>
                                        </p:tgtEl>
                                        <p:attrNameLst>
                                          <p:attrName>ppt_x</p:attrName>
                                        </p:attrNameLst>
                                      </p:cBhvr>
                                      <p:tavLst>
                                        <p:tav tm="0">
                                          <p:val>
                                            <p:strVal val="1+#ppt_w/2"/>
                                          </p:val>
                                        </p:tav>
                                        <p:tav tm="100000">
                                          <p:val>
                                            <p:strVal val="#ppt_x"/>
                                          </p:val>
                                        </p:tav>
                                      </p:tavLst>
                                    </p:anim>
                                    <p:anim calcmode="lin" valueType="num">
                                      <p:cBhvr additive="base">
                                        <p:cTn id="24" dur="75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4000"/>
                            </p:stCondLst>
                            <p:childTnLst>
                              <p:par>
                                <p:cTn id="26" presetID="2" presetClass="entr" presetSubtype="2"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750" fill="hold"/>
                                        <p:tgtEl>
                                          <p:spTgt spid="9"/>
                                        </p:tgtEl>
                                        <p:attrNameLst>
                                          <p:attrName>ppt_x</p:attrName>
                                        </p:attrNameLst>
                                      </p:cBhvr>
                                      <p:tavLst>
                                        <p:tav tm="0">
                                          <p:val>
                                            <p:strVal val="1+#ppt_w/2"/>
                                          </p:val>
                                        </p:tav>
                                        <p:tav tm="100000">
                                          <p:val>
                                            <p:strVal val="#ppt_x"/>
                                          </p:val>
                                        </p:tav>
                                      </p:tavLst>
                                    </p:anim>
                                    <p:anim calcmode="lin" valueType="num">
                                      <p:cBhvr additive="base">
                                        <p:cTn id="29"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241085" y="3021750"/>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703195" y="2262505"/>
            <a:ext cx="3038475" cy="499110"/>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en-US" altLang="zh-CN" sz="2100" b="1" dirty="0">
                <a:solidFill>
                  <a:srgbClr val="FFFFFF"/>
                </a:solidFill>
                <a:cs typeface="+mn-ea"/>
                <a:sym typeface="+mn-lt"/>
              </a:rPr>
              <a:t>  </a:t>
            </a:r>
            <a:r>
              <a:rPr lang="zh-CN" altLang="en-US" sz="2100" b="1" dirty="0">
                <a:solidFill>
                  <a:srgbClr val="FFFFFF"/>
                </a:solidFill>
                <a:cs typeface="+mn-ea"/>
                <a:sym typeface="+mn-lt"/>
              </a:rPr>
              <a:t>舞蹈的起源</a:t>
            </a:r>
            <a:endParaRPr lang="zh-CN" altLang="en-US" sz="2100" b="1" dirty="0">
              <a:solidFill>
                <a:srgbClr val="FFFFFF"/>
              </a:solidFill>
              <a:cs typeface="+mn-ea"/>
              <a:sym typeface="+mn-lt"/>
            </a:endParaRPr>
          </a:p>
        </p:txBody>
      </p:sp>
      <p:sp>
        <p:nvSpPr>
          <p:cNvPr id="25" name="MH_Number"/>
          <p:cNvSpPr/>
          <p:nvPr>
            <p:custDataLst>
              <p:tags r:id="rId5"/>
            </p:custDataLst>
          </p:nvPr>
        </p:nvSpPr>
        <p:spPr>
          <a:xfrm>
            <a:off x="2122897" y="2087637"/>
            <a:ext cx="580291" cy="673426"/>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a:solidFill>
                  <a:srgbClr val="FFFFFF"/>
                </a:solidFill>
                <a:cs typeface="+mn-ea"/>
                <a:sym typeface="+mn-lt"/>
              </a:rPr>
              <a:t>1</a:t>
            </a:r>
            <a:endParaRPr lang="zh-CN" altLang="en-US" sz="3600" b="1">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270510" y="331470"/>
            <a:ext cx="4074795" cy="758190"/>
          </a:xfrm>
          <a:prstGeom prst="rect">
            <a:avLst/>
          </a:prstGeom>
          <a:noFill/>
          <a:ln w="9525">
            <a:noFill/>
          </a:ln>
        </p:spPr>
        <p:txBody>
          <a:bodyPr>
            <a:noAutofit/>
          </a:bodyPr>
          <a:p>
            <a:pPr indent="0">
              <a:lnSpc>
                <a:spcPct val="125000"/>
              </a:lnSpc>
              <a:spcBef>
                <a:spcPts val="0"/>
              </a:spcBef>
              <a:spcAft>
                <a:spcPts val="0"/>
              </a:spcAft>
            </a:pPr>
            <a:r>
              <a:rPr lang="en-US" altLang="zh-CN" sz="1800" b="0">
                <a:ea typeface="宋体" panose="02010600030101010101" pitchFamily="2" charset="-122"/>
              </a:rPr>
              <a:t>   </a:t>
            </a:r>
            <a:r>
              <a:rPr lang="en-US" altLang="zh-CN" sz="2400" b="1">
                <a:latin typeface="黑体" panose="02010609060101010101" charset="-122"/>
                <a:ea typeface="黑体" panose="02010609060101010101" charset="-122"/>
                <a:cs typeface="黑体" panose="02010609060101010101" charset="-122"/>
              </a:rPr>
              <a:t>一、</a:t>
            </a:r>
            <a:r>
              <a:rPr lang="zh-CN" altLang="en-US" sz="2400" b="1">
                <a:latin typeface="黑体" panose="02010609060101010101" charset="-122"/>
                <a:ea typeface="黑体" panose="02010609060101010101" charset="-122"/>
                <a:cs typeface="黑体" panose="02010609060101010101" charset="-122"/>
              </a:rPr>
              <a:t>舞蹈起源</a:t>
            </a:r>
            <a:r>
              <a:rPr lang="en-US" altLang="zh-CN" sz="2400" b="1">
                <a:latin typeface="黑体" panose="02010609060101010101" charset="-122"/>
                <a:ea typeface="黑体" panose="02010609060101010101" charset="-122"/>
                <a:cs typeface="黑体" panose="02010609060101010101" charset="-122"/>
              </a:rPr>
              <a:t> </a:t>
            </a:r>
            <a:endParaRPr lang="en-US" altLang="zh-CN" sz="2400" b="1">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2400" b="0">
              <a:latin typeface="黑体" panose="02010609060101010101" charset="-122"/>
              <a:ea typeface="黑体" panose="02010609060101010101" charset="-122"/>
              <a:cs typeface="黑体" panose="02010609060101010101"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endParaRPr lang="en-US" altLang="zh-CN" sz="1800" b="0">
              <a:ea typeface="宋体" panose="02010600030101010101" pitchFamily="2" charset="-122"/>
            </a:endParaRPr>
          </a:p>
          <a:p>
            <a:pPr indent="0">
              <a:lnSpc>
                <a:spcPct val="125000"/>
              </a:lnSpc>
              <a:spcBef>
                <a:spcPts val="0"/>
              </a:spcBef>
              <a:spcAft>
                <a:spcPts val="0"/>
              </a:spcAft>
            </a:pPr>
            <a:r>
              <a:rPr lang="en-US" altLang="zh-CN" sz="1800" b="0">
                <a:ea typeface="宋体" panose="02010600030101010101" pitchFamily="2" charset="-122"/>
              </a:rPr>
              <a:t>        </a:t>
            </a:r>
            <a:endParaRPr lang="zh-CN" altLang="en-US" sz="1800" b="0">
              <a:ea typeface="宋体" panose="02010600030101010101" pitchFamily="2" charset="-122"/>
            </a:endParaRPr>
          </a:p>
        </p:txBody>
      </p:sp>
      <p:sp>
        <p:nvSpPr>
          <p:cNvPr id="4" name="文本框 3"/>
          <p:cNvSpPr txBox="1"/>
          <p:nvPr>
            <p:custDataLst>
              <p:tags r:id="rId2"/>
            </p:custDataLst>
          </p:nvPr>
        </p:nvSpPr>
        <p:spPr>
          <a:xfrm>
            <a:off x="1005840" y="1346200"/>
            <a:ext cx="1476375" cy="417830"/>
          </a:xfrm>
          <a:prstGeom prst="rect">
            <a:avLst/>
          </a:prstGeom>
          <a:noFill/>
          <a:ln w="28575">
            <a:solidFill>
              <a:schemeClr val="accent1">
                <a:lumMod val="20000"/>
                <a:lumOff val="80000"/>
              </a:schemeClr>
            </a:solid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lgn="l">
              <a:lnSpc>
                <a:spcPct val="125000"/>
              </a:lnSpc>
              <a:spcBef>
                <a:spcPts val="0"/>
              </a:spcBef>
              <a:spcAft>
                <a:spcPts val="0"/>
              </a:spcAft>
            </a:pPr>
            <a:r>
              <a:rPr lang="en-US" altLang="zh-CN" sz="1800">
                <a:latin typeface="宋体" panose="02010600030101010101" pitchFamily="2" charset="-122"/>
                <a:ea typeface="宋体" panose="02010600030101010101" pitchFamily="2" charset="-122"/>
                <a:cs typeface="宋体" panose="02010600030101010101" pitchFamily="2" charset="-122"/>
                <a:sym typeface="+mn-ea"/>
              </a:rPr>
              <a:t>模仿说</a:t>
            </a:r>
            <a:endParaRPr lang="en-US" altLang="zh-CN" sz="18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文本框 4"/>
          <p:cNvSpPr txBox="1"/>
          <p:nvPr>
            <p:custDataLst>
              <p:tags r:id="rId3"/>
            </p:custDataLst>
          </p:nvPr>
        </p:nvSpPr>
        <p:spPr>
          <a:xfrm>
            <a:off x="1005840" y="2153920"/>
            <a:ext cx="1476375" cy="417830"/>
          </a:xfrm>
          <a:prstGeom prst="rect">
            <a:avLst/>
          </a:prstGeom>
          <a:noFill/>
          <a:ln w="28575">
            <a:solidFill>
              <a:schemeClr val="accent1">
                <a:lumMod val="40000"/>
                <a:lumOff val="60000"/>
              </a:schemeClr>
            </a:solid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lgn="l">
              <a:lnSpc>
                <a:spcPct val="125000"/>
              </a:lnSpc>
              <a:spcBef>
                <a:spcPts val="0"/>
              </a:spcBef>
              <a:spcAft>
                <a:spcPts val="0"/>
              </a:spcAft>
            </a:pPr>
            <a:r>
              <a:rPr lang="en-US" altLang="zh-CN" sz="1800">
                <a:latin typeface="宋体" panose="02010600030101010101" pitchFamily="2" charset="-122"/>
                <a:ea typeface="宋体" panose="02010600030101010101" pitchFamily="2" charset="-122"/>
                <a:cs typeface="宋体" panose="02010600030101010101" pitchFamily="2" charset="-122"/>
                <a:sym typeface="+mn-ea"/>
              </a:rPr>
              <a:t>游戏说</a:t>
            </a:r>
            <a:endParaRPr lang="en-US" altLang="zh-CN" sz="18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4"/>
            </p:custDataLst>
          </p:nvPr>
        </p:nvSpPr>
        <p:spPr>
          <a:xfrm>
            <a:off x="1005840" y="3096895"/>
            <a:ext cx="1476375" cy="417830"/>
          </a:xfrm>
          <a:prstGeom prst="rect">
            <a:avLst/>
          </a:prstGeom>
          <a:noFill/>
          <a:ln w="28575">
            <a:solidFill>
              <a:schemeClr val="accent1">
                <a:lumMod val="60000"/>
                <a:lumOff val="40000"/>
              </a:schemeClr>
            </a:solid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lgn="l">
              <a:lnSpc>
                <a:spcPct val="125000"/>
              </a:lnSpc>
              <a:spcBef>
                <a:spcPts val="0"/>
              </a:spcBef>
              <a:spcAft>
                <a:spcPts val="0"/>
              </a:spcAft>
            </a:pPr>
            <a:r>
              <a:rPr lang="en-US" altLang="zh-CN" sz="1800">
                <a:latin typeface="宋体" panose="02010600030101010101" pitchFamily="2" charset="-122"/>
                <a:ea typeface="宋体" panose="02010600030101010101" pitchFamily="2" charset="-122"/>
                <a:cs typeface="宋体" panose="02010600030101010101" pitchFamily="2" charset="-122"/>
                <a:sym typeface="+mn-ea"/>
              </a:rPr>
              <a:t>宗教说</a:t>
            </a:r>
            <a:endParaRPr lang="en-US" altLang="zh-CN" sz="18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7" name="文本框 6"/>
          <p:cNvSpPr txBox="1"/>
          <p:nvPr>
            <p:custDataLst>
              <p:tags r:id="rId5"/>
            </p:custDataLst>
          </p:nvPr>
        </p:nvSpPr>
        <p:spPr>
          <a:xfrm>
            <a:off x="1005840" y="4146550"/>
            <a:ext cx="1476375" cy="417830"/>
          </a:xfrm>
          <a:prstGeom prst="rect">
            <a:avLst/>
          </a:prstGeom>
          <a:noFill/>
          <a:ln w="28575">
            <a:solidFill>
              <a:schemeClr val="accent1">
                <a:lumMod val="75000"/>
              </a:schemeClr>
            </a:solid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lgn="l">
              <a:lnSpc>
                <a:spcPct val="125000"/>
              </a:lnSpc>
              <a:spcBef>
                <a:spcPts val="0"/>
              </a:spcBef>
              <a:spcAft>
                <a:spcPts val="0"/>
              </a:spcAft>
            </a:pPr>
            <a:r>
              <a:rPr lang="en-US" altLang="zh-CN" sz="1800">
                <a:latin typeface="宋体" panose="02010600030101010101" pitchFamily="2" charset="-122"/>
                <a:ea typeface="宋体" panose="02010600030101010101" pitchFamily="2" charset="-122"/>
                <a:cs typeface="宋体" panose="02010600030101010101" pitchFamily="2" charset="-122"/>
                <a:sym typeface="+mn-ea"/>
              </a:rPr>
              <a:t>劳动说</a:t>
            </a:r>
            <a:endParaRPr lang="en-US" altLang="zh-CN" sz="18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 name="文本框 8"/>
          <p:cNvSpPr txBox="1"/>
          <p:nvPr>
            <p:custDataLst>
              <p:tags r:id="rId6"/>
            </p:custDataLst>
          </p:nvPr>
        </p:nvSpPr>
        <p:spPr>
          <a:xfrm>
            <a:off x="2336165" y="1162685"/>
            <a:ext cx="5784850" cy="604520"/>
          </a:xfrm>
          <a:prstGeom prst="rect">
            <a:avLst/>
          </a:prstGeom>
          <a:noFill/>
          <a:ln w="28575">
            <a:solidFill>
              <a:schemeClr val="accent1">
                <a:lumMod val="20000"/>
                <a:lumOff val="80000"/>
              </a:schemeClr>
            </a:solid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lgn="l">
              <a:lnSpc>
                <a:spcPct val="125000"/>
              </a:lnSpc>
              <a:spcBef>
                <a:spcPts val="0"/>
              </a:spcBef>
              <a:spcAft>
                <a:spcPts val="0"/>
              </a:spcAft>
            </a:pPr>
            <a:r>
              <a:rPr lang="en-US" altLang="zh-CN" sz="1200">
                <a:latin typeface="宋体" panose="02010600030101010101" pitchFamily="2" charset="-122"/>
                <a:ea typeface="宋体" panose="02010600030101010101" pitchFamily="2" charset="-122"/>
                <a:cs typeface="宋体" panose="02010600030101010101" pitchFamily="2" charset="-122"/>
                <a:sym typeface="+mn-ea"/>
              </a:rPr>
              <a:t>舞蹈的目的是通过节奏性的动作去 模仿大自然的各种动、植物的特性，或是模仿他人的性格、情感和行为等。</a:t>
            </a:r>
            <a:endParaRPr lang="en-US" altLang="zh-CN" sz="12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0" name="文本框 9"/>
          <p:cNvSpPr txBox="1"/>
          <p:nvPr>
            <p:custDataLst>
              <p:tags r:id="rId7"/>
            </p:custDataLst>
          </p:nvPr>
        </p:nvSpPr>
        <p:spPr>
          <a:xfrm>
            <a:off x="2336165" y="2020570"/>
            <a:ext cx="5784850" cy="604520"/>
          </a:xfrm>
          <a:prstGeom prst="rect">
            <a:avLst/>
          </a:prstGeom>
          <a:noFill/>
          <a:ln w="28575">
            <a:solidFill>
              <a:schemeClr val="accent1">
                <a:lumMod val="40000"/>
                <a:lumOff val="60000"/>
              </a:schemeClr>
            </a:solid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lgn="l">
              <a:lnSpc>
                <a:spcPct val="125000"/>
              </a:lnSpc>
              <a:spcBef>
                <a:spcPts val="0"/>
              </a:spcBef>
              <a:spcAft>
                <a:spcPts val="0"/>
              </a:spcAft>
              <a:buClrTx/>
              <a:buSzTx/>
              <a:buNone/>
            </a:pPr>
            <a:r>
              <a:rPr lang="en-US" altLang="zh-CN" sz="1200">
                <a:latin typeface="宋体" panose="02010600030101010101" pitchFamily="2" charset="-122"/>
                <a:ea typeface="宋体" panose="02010600030101010101" pitchFamily="2" charset="-122"/>
                <a:cs typeface="宋体" panose="02010600030101010101" pitchFamily="2" charset="-122"/>
                <a:sym typeface="+mn-ea"/>
              </a:rPr>
              <a:t>“游戏说”认为，人的游戏本能就是舞蹈创作的动机。</a:t>
            </a:r>
            <a:endParaRPr lang="en-US" altLang="zh-CN" sz="12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custDataLst>
              <p:tags r:id="rId8"/>
            </p:custDataLst>
          </p:nvPr>
        </p:nvSpPr>
        <p:spPr>
          <a:xfrm>
            <a:off x="2336165" y="3006725"/>
            <a:ext cx="5784850" cy="758190"/>
          </a:xfrm>
          <a:prstGeom prst="rect">
            <a:avLst/>
          </a:prstGeom>
          <a:noFill/>
          <a:ln w="28575">
            <a:solidFill>
              <a:schemeClr val="accent1">
                <a:lumMod val="60000"/>
                <a:lumOff val="40000"/>
              </a:schemeClr>
            </a:solid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lgn="l">
              <a:lnSpc>
                <a:spcPct val="125000"/>
              </a:lnSpc>
              <a:spcBef>
                <a:spcPts val="0"/>
              </a:spcBef>
              <a:spcAft>
                <a:spcPts val="0"/>
              </a:spcAft>
            </a:pPr>
            <a:r>
              <a:rPr lang="en-US" altLang="zh-CN" sz="1200">
                <a:latin typeface="宋体" panose="02010600030101010101" pitchFamily="2" charset="-122"/>
                <a:ea typeface="宋体" panose="02010600030101010101" pitchFamily="2" charset="-122"/>
                <a:cs typeface="宋体" panose="02010600030101010101" pitchFamily="2" charset="-122"/>
                <a:sym typeface="+mn-ea"/>
              </a:rPr>
              <a:t>由于原始人认为自然界中的一切事物都与人类一样有灵魂，因此产生了图腾崇   拜、原始宗教、巫术祭祀等，这些活动都离不开舞蹈，舞蹈堪称巫术活动的主要内容和主要表现方式。</a:t>
            </a:r>
            <a:endParaRPr lang="en-US" altLang="zh-CN" sz="12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custDataLst>
              <p:tags r:id="rId9"/>
            </p:custDataLst>
          </p:nvPr>
        </p:nvSpPr>
        <p:spPr>
          <a:xfrm>
            <a:off x="2336165" y="4039870"/>
            <a:ext cx="5784850" cy="744855"/>
          </a:xfrm>
          <a:prstGeom prst="rect">
            <a:avLst/>
          </a:prstGeom>
          <a:noFill/>
          <a:ln w="28575">
            <a:solidFill>
              <a:schemeClr val="accent1">
                <a:lumMod val="75000"/>
              </a:schemeClr>
            </a:solidFill>
          </a:ln>
        </p:spPr>
        <p:style>
          <a:lnRef idx="2">
            <a:schemeClr val="accent2"/>
          </a:lnRef>
          <a:fillRef idx="1">
            <a:schemeClr val="lt1"/>
          </a:fillRef>
          <a:effectRef idx="0">
            <a:schemeClr val="accent2"/>
          </a:effectRef>
          <a:fontRef idx="minor">
            <a:schemeClr val="dk1"/>
          </a:fontRef>
        </p:style>
        <p:txBody>
          <a:bodyPr wrap="square" anchor="t">
            <a:noAutofit/>
          </a:bodyPr>
          <a:p>
            <a:pPr indent="284480" algn="l">
              <a:lnSpc>
                <a:spcPct val="125000"/>
              </a:lnSpc>
              <a:spcBef>
                <a:spcPts val="0"/>
              </a:spcBef>
              <a:spcAft>
                <a:spcPts val="0"/>
              </a:spcAft>
            </a:pPr>
            <a:r>
              <a:rPr lang="en-US" altLang="zh-CN" sz="1200">
                <a:latin typeface="宋体" panose="02010600030101010101" pitchFamily="2" charset="-122"/>
                <a:ea typeface="宋体" panose="02010600030101010101" pitchFamily="2" charset="-122"/>
                <a:cs typeface="宋体" panose="02010600030101010101" pitchFamily="2" charset="-122"/>
                <a:sym typeface="+mn-ea"/>
              </a:rPr>
              <a:t>劳动</a:t>
            </a:r>
            <a:r>
              <a:rPr lang="zh-CN" altLang="zh-CN" sz="1200">
                <a:latin typeface="宋体" panose="02010600030101010101" pitchFamily="2" charset="-122"/>
                <a:ea typeface="宋体" panose="02010600030101010101" pitchFamily="2" charset="-122"/>
                <a:cs typeface="宋体" panose="02010600030101010101" pitchFamily="2" charset="-122"/>
                <a:sym typeface="+mn-ea"/>
              </a:rPr>
              <a:t>创造了人类社会，创造了艺术赖以产生的物质基础；劳动创造了舞蹈艺术的物质载体；劳动</a:t>
            </a:r>
            <a:r>
              <a:rPr lang="en-US" altLang="zh-CN" sz="1200">
                <a:latin typeface="宋体" panose="02010600030101010101" pitchFamily="2" charset="-122"/>
                <a:ea typeface="宋体" panose="02010600030101010101" pitchFamily="2" charset="-122"/>
                <a:cs typeface="宋体" panose="02010600030101010101" pitchFamily="2" charset="-122"/>
                <a:sym typeface="+mn-ea"/>
              </a:rPr>
              <a:t>中的动作蕴含力与美，成为原始舞蹈基本的“语言”，也是舞蹈技巧的源泉。</a:t>
            </a:r>
            <a:endParaRPr lang="en-US" altLang="zh-CN" sz="12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p:tgtEl>
                                          <p:spTgt spid="100">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00">
                                            <p:txEl>
                                              <p:pRg st="0" end="0"/>
                                            </p:txEl>
                                          </p:spTgt>
                                        </p:tgtEl>
                                      </p:cBhvr>
                                    </p:animEffect>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fade">
                                      <p:cBhvr>
                                        <p:cTn id="18" dur="1000"/>
                                        <p:tgtEl>
                                          <p:spTgt spid="5">
                                            <p:txEl>
                                              <p:pRg st="0" end="0"/>
                                            </p:txEl>
                                          </p:spTgt>
                                        </p:tgtEl>
                                      </p:cBhvr>
                                    </p:animEffect>
                                    <p:anim calcmode="lin" valueType="num">
                                      <p:cBhvr>
                                        <p:cTn id="19"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42" presetClass="entr" presetSubtype="0" fill="hold" nodeType="after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fade">
                                      <p:cBhvr>
                                        <p:cTn id="24" dur="1000"/>
                                        <p:tgtEl>
                                          <p:spTgt spid="6">
                                            <p:txEl>
                                              <p:pRg st="0" end="0"/>
                                            </p:txEl>
                                          </p:spTgt>
                                        </p:tgtEl>
                                      </p:cBhvr>
                                    </p:animEffect>
                                    <p:anim calcmode="lin" valueType="num">
                                      <p:cBhvr>
                                        <p:cTn id="25"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6"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2" presetClass="entr" presetSubtype="0" fill="hold" nodeType="afterEffect">
                                  <p:stCondLst>
                                    <p:cond delay="0"/>
                                  </p:stCondLst>
                                  <p:childTnLst>
                                    <p:set>
                                      <p:cBhvr>
                                        <p:cTn id="29" dur="1" fill="hold">
                                          <p:stCondLst>
                                            <p:cond delay="0"/>
                                          </p:stCondLst>
                                        </p:cTn>
                                        <p:tgtEl>
                                          <p:spTgt spid="7">
                                            <p:txEl>
                                              <p:pRg st="0" end="0"/>
                                            </p:txEl>
                                          </p:spTgt>
                                        </p:tgtEl>
                                        <p:attrNameLst>
                                          <p:attrName>style.visibility</p:attrName>
                                        </p:attrNameLst>
                                      </p:cBhvr>
                                      <p:to>
                                        <p:strVal val="visible"/>
                                      </p:to>
                                    </p:set>
                                    <p:animEffect transition="in" filter="fade">
                                      <p:cBhvr>
                                        <p:cTn id="30" dur="1000"/>
                                        <p:tgtEl>
                                          <p:spTgt spid="7">
                                            <p:txEl>
                                              <p:pRg st="0" end="0"/>
                                            </p:txEl>
                                          </p:spTgt>
                                        </p:tgtEl>
                                      </p:cBhvr>
                                    </p:animEffect>
                                    <p:anim calcmode="lin" valueType="num">
                                      <p:cBhvr>
                                        <p:cTn id="31"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2" presetClass="entr" presetSubtype="0" fill="hold" nodeType="afterEffect">
                                  <p:stCondLst>
                                    <p:cond delay="0"/>
                                  </p:stCondLst>
                                  <p:childTnLst>
                                    <p:set>
                                      <p:cBhvr>
                                        <p:cTn id="35" dur="1" fill="hold">
                                          <p:stCondLst>
                                            <p:cond delay="0"/>
                                          </p:stCondLst>
                                        </p:cTn>
                                        <p:tgtEl>
                                          <p:spTgt spid="9">
                                            <p:txEl>
                                              <p:pRg st="0" end="0"/>
                                            </p:txEl>
                                          </p:spTgt>
                                        </p:tgtEl>
                                        <p:attrNameLst>
                                          <p:attrName>style.visibility</p:attrName>
                                        </p:attrNameLst>
                                      </p:cBhvr>
                                      <p:to>
                                        <p:strVal val="visible"/>
                                      </p:to>
                                    </p:set>
                                    <p:animEffect transition="in" filter="fade">
                                      <p:cBhvr>
                                        <p:cTn id="36" dur="1000"/>
                                        <p:tgtEl>
                                          <p:spTgt spid="9">
                                            <p:txEl>
                                              <p:pRg st="0" end="0"/>
                                            </p:txEl>
                                          </p:spTgt>
                                        </p:tgtEl>
                                      </p:cBhvr>
                                    </p:animEffect>
                                    <p:anim calcmode="lin" valueType="num">
                                      <p:cBhvr>
                                        <p:cTn id="37"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2" presetClass="entr" presetSubtype="0" fill="hold" nodeType="afterEffect">
                                  <p:stCondLst>
                                    <p:cond delay="0"/>
                                  </p:stCondLst>
                                  <p:childTnLst>
                                    <p:set>
                                      <p:cBhvr>
                                        <p:cTn id="41" dur="1" fill="hold">
                                          <p:stCondLst>
                                            <p:cond delay="0"/>
                                          </p:stCondLst>
                                        </p:cTn>
                                        <p:tgtEl>
                                          <p:spTgt spid="10">
                                            <p:txEl>
                                              <p:pRg st="0" end="0"/>
                                            </p:txEl>
                                          </p:spTgt>
                                        </p:tgtEl>
                                        <p:attrNameLst>
                                          <p:attrName>style.visibility</p:attrName>
                                        </p:attrNameLst>
                                      </p:cBhvr>
                                      <p:to>
                                        <p:strVal val="visible"/>
                                      </p:to>
                                    </p:set>
                                    <p:animEffect transition="in" filter="fade">
                                      <p:cBhvr>
                                        <p:cTn id="42" dur="1000"/>
                                        <p:tgtEl>
                                          <p:spTgt spid="10">
                                            <p:txEl>
                                              <p:pRg st="0" end="0"/>
                                            </p:txEl>
                                          </p:spTgt>
                                        </p:tgtEl>
                                      </p:cBhvr>
                                    </p:animEffect>
                                    <p:anim calcmode="lin" valueType="num">
                                      <p:cBhvr>
                                        <p:cTn id="43"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2" presetClass="entr" presetSubtype="0" fill="hold" nodeType="afterEffect">
                                  <p:stCondLst>
                                    <p:cond delay="0"/>
                                  </p:stCondLst>
                                  <p:childTnLst>
                                    <p:set>
                                      <p:cBhvr>
                                        <p:cTn id="47" dur="1" fill="hold">
                                          <p:stCondLst>
                                            <p:cond delay="0"/>
                                          </p:stCondLst>
                                        </p:cTn>
                                        <p:tgtEl>
                                          <p:spTgt spid="2">
                                            <p:txEl>
                                              <p:pRg st="0" end="0"/>
                                            </p:txEl>
                                          </p:spTgt>
                                        </p:tgtEl>
                                        <p:attrNameLst>
                                          <p:attrName>style.visibility</p:attrName>
                                        </p:attrNameLst>
                                      </p:cBhvr>
                                      <p:to>
                                        <p:strVal val="visible"/>
                                      </p:to>
                                    </p:set>
                                    <p:animEffect transition="in" filter="fade">
                                      <p:cBhvr>
                                        <p:cTn id="48" dur="1000"/>
                                        <p:tgtEl>
                                          <p:spTgt spid="2">
                                            <p:txEl>
                                              <p:pRg st="0" end="0"/>
                                            </p:txEl>
                                          </p:spTgt>
                                        </p:tgtEl>
                                      </p:cBhvr>
                                    </p:animEffect>
                                    <p:anim calcmode="lin" valueType="num">
                                      <p:cBhvr>
                                        <p:cTn id="49"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50"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51" fill="hold">
                            <p:stCondLst>
                              <p:cond delay="7500"/>
                            </p:stCondLst>
                            <p:childTnLst>
                              <p:par>
                                <p:cTn id="52" presetID="42" presetClass="entr" presetSubtype="0" fill="hold" nodeType="afterEffect">
                                  <p:stCondLst>
                                    <p:cond delay="0"/>
                                  </p:stCondLst>
                                  <p:childTnLst>
                                    <p:set>
                                      <p:cBhvr>
                                        <p:cTn id="53" dur="1" fill="hold">
                                          <p:stCondLst>
                                            <p:cond delay="0"/>
                                          </p:stCondLst>
                                        </p:cTn>
                                        <p:tgtEl>
                                          <p:spTgt spid="3">
                                            <p:txEl>
                                              <p:pRg st="0" end="0"/>
                                            </p:txEl>
                                          </p:spTgt>
                                        </p:tgtEl>
                                        <p:attrNameLst>
                                          <p:attrName>style.visibility</p:attrName>
                                        </p:attrNameLst>
                                      </p:cBhvr>
                                      <p:to>
                                        <p:strVal val="visible"/>
                                      </p:to>
                                    </p:set>
                                    <p:animEffect transition="in" filter="fade">
                                      <p:cBhvr>
                                        <p:cTn id="54" dur="1000"/>
                                        <p:tgtEl>
                                          <p:spTgt spid="3">
                                            <p:txEl>
                                              <p:pRg st="0" end="0"/>
                                            </p:txEl>
                                          </p:spTgt>
                                        </p:tgtEl>
                                      </p:cBhvr>
                                    </p:animEffect>
                                    <p:anim calcmode="lin" valueType="num">
                                      <p:cBhvr>
                                        <p:cTn id="5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screen">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0" y="0"/>
            <a:ext cx="9144000" cy="5143500"/>
          </a:xfrm>
          <a:prstGeom prst="rect">
            <a:avLst/>
          </a:prstGeom>
        </p:spPr>
      </p:pic>
      <p:pic>
        <p:nvPicPr>
          <p:cNvPr id="11" name="图片 10"/>
          <p:cNvPicPr>
            <a:picLocks noChangeAspect="1"/>
          </p:cNvPicPr>
          <p:nvPr/>
        </p:nvPicPr>
        <p:blipFill rotWithShape="1">
          <a:blip r:embed="rId3" cstate="screen"/>
          <a:srcRect/>
          <a:stretch>
            <a:fillRect/>
          </a:stretch>
        </p:blipFill>
        <p:spPr>
          <a:xfrm>
            <a:off x="6381420" y="2904275"/>
            <a:ext cx="2886235" cy="2121750"/>
          </a:xfrm>
          <a:prstGeom prst="rect">
            <a:avLst/>
          </a:prstGeom>
        </p:spPr>
      </p:pic>
      <p:sp>
        <p:nvSpPr>
          <p:cNvPr id="2" name="文本框 1"/>
          <p:cNvSpPr txBox="1"/>
          <p:nvPr/>
        </p:nvSpPr>
        <p:spPr>
          <a:xfrm>
            <a:off x="609402" y="296979"/>
            <a:ext cx="1544012" cy="954107"/>
          </a:xfrm>
          <a:prstGeom prst="rect">
            <a:avLst/>
          </a:prstGeom>
          <a:noFill/>
        </p:spPr>
        <p:txBody>
          <a:bodyPr wrap="none" rtlCol="0">
            <a:spAutoFit/>
          </a:bodyPr>
          <a:lstStyle/>
          <a:p>
            <a:pPr algn="ctr"/>
            <a:r>
              <a:rPr lang="zh-CN" altLang="en-US" sz="2800" dirty="0">
                <a:solidFill>
                  <a:srgbClr val="FF0000"/>
                </a:solidFill>
                <a:cs typeface="+mn-ea"/>
                <a:sym typeface="+mn-lt"/>
              </a:rPr>
              <a:t>目录</a:t>
            </a:r>
            <a:endParaRPr lang="zh-CN" altLang="en-US" sz="2800" dirty="0">
              <a:solidFill>
                <a:srgbClr val="FF0000"/>
              </a:solidFill>
              <a:cs typeface="+mn-ea"/>
              <a:sym typeface="+mn-lt"/>
            </a:endParaRPr>
          </a:p>
          <a:p>
            <a:pPr algn="ctr"/>
            <a:r>
              <a:rPr lang="en-US" altLang="zh-CN" sz="2800" dirty="0">
                <a:solidFill>
                  <a:srgbClr val="FF0000"/>
                </a:solidFill>
                <a:cs typeface="+mn-ea"/>
                <a:sym typeface="+mn-lt"/>
              </a:rPr>
              <a:t>contents</a:t>
            </a:r>
            <a:endParaRPr lang="zh-CN" altLang="en-US" sz="2800" dirty="0">
              <a:solidFill>
                <a:srgbClr val="FF0000"/>
              </a:solidFill>
              <a:cs typeface="+mn-ea"/>
              <a:sym typeface="+mn-lt"/>
            </a:endParaRPr>
          </a:p>
        </p:txBody>
      </p:sp>
      <p:sp>
        <p:nvSpPr>
          <p:cNvPr id="20" name="MH_Title"/>
          <p:cNvSpPr/>
          <p:nvPr>
            <p:custDataLst>
              <p:tags r:id="rId4"/>
            </p:custDataLst>
          </p:nvPr>
        </p:nvSpPr>
        <p:spPr>
          <a:xfrm>
            <a:off x="2476500" y="2175510"/>
            <a:ext cx="4208780" cy="481330"/>
          </a:xfrm>
          <a:prstGeom prst="rect">
            <a:avLst/>
          </a:prstGeom>
          <a:solidFill>
            <a:srgbClr val="C677D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lvl="0" algn="ctr">
              <a:lnSpc>
                <a:spcPct val="120000"/>
              </a:lnSpc>
              <a:buClrTx/>
              <a:buSzTx/>
              <a:buFontTx/>
              <a:defRPr/>
            </a:pPr>
            <a:r>
              <a:rPr sz="2100" b="1" dirty="0">
                <a:solidFill>
                  <a:srgbClr val="FFFFFF"/>
                </a:solidFill>
                <a:cs typeface="+mn-ea"/>
                <a:sym typeface="+mn-ea"/>
              </a:rPr>
              <a:t>中国古代舞蹈流变</a:t>
            </a:r>
            <a:endParaRPr sz="2100" b="1" dirty="0">
              <a:solidFill>
                <a:srgbClr val="FFFFFF"/>
              </a:solidFill>
              <a:cs typeface="+mn-ea"/>
              <a:sym typeface="+mn-ea"/>
            </a:endParaRPr>
          </a:p>
        </p:txBody>
      </p:sp>
      <p:sp>
        <p:nvSpPr>
          <p:cNvPr id="25" name="MH_Number"/>
          <p:cNvSpPr/>
          <p:nvPr>
            <p:custDataLst>
              <p:tags r:id="rId5"/>
            </p:custDataLst>
          </p:nvPr>
        </p:nvSpPr>
        <p:spPr>
          <a:xfrm>
            <a:off x="1896202" y="1982862"/>
            <a:ext cx="580291" cy="673426"/>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9836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sz="3600" b="1">
                <a:solidFill>
                  <a:srgbClr val="FFFFFF"/>
                </a:solidFill>
                <a:cs typeface="+mn-ea"/>
                <a:sym typeface="+mn-lt"/>
              </a:rPr>
              <a:t>2</a:t>
            </a:r>
            <a:endParaRPr lang="en-US" altLang="zh-CN" sz="3600" b="1">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75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 grpId="0" bldLvl="0" animBg="1"/>
      <p:bldP spid="2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91490" y="699135"/>
            <a:ext cx="5584825" cy="1060450"/>
            <a:chOff x="734" y="1889"/>
            <a:chExt cx="8795" cy="2028"/>
          </a:xfrm>
        </p:grpSpPr>
        <p:sp>
          <p:nvSpPr>
            <p:cNvPr id="5" name="下箭头标注 4"/>
            <p:cNvSpPr/>
            <p:nvPr/>
          </p:nvSpPr>
          <p:spPr>
            <a:xfrm>
              <a:off x="734" y="1889"/>
              <a:ext cx="1922" cy="2029"/>
            </a:xfrm>
            <a:prstGeom prst="downArrowCallou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下箭头标注 6"/>
            <p:cNvSpPr/>
            <p:nvPr/>
          </p:nvSpPr>
          <p:spPr>
            <a:xfrm>
              <a:off x="3025" y="1889"/>
              <a:ext cx="1922" cy="2029"/>
            </a:xfrm>
            <a:prstGeom prst="downArrowCallou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下箭头标注 7"/>
            <p:cNvSpPr/>
            <p:nvPr/>
          </p:nvSpPr>
          <p:spPr>
            <a:xfrm>
              <a:off x="5316" y="1889"/>
              <a:ext cx="1922" cy="2029"/>
            </a:xfrm>
            <a:prstGeom prst="downArrowCallou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下箭头标注 8"/>
            <p:cNvSpPr/>
            <p:nvPr/>
          </p:nvSpPr>
          <p:spPr>
            <a:xfrm>
              <a:off x="7607" y="1889"/>
              <a:ext cx="1922" cy="2029"/>
            </a:xfrm>
            <a:prstGeom prst="downArrowCallo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 name="圆角矩形 15"/>
          <p:cNvSpPr/>
          <p:nvPr/>
        </p:nvSpPr>
        <p:spPr>
          <a:xfrm>
            <a:off x="504825" y="1862455"/>
            <a:ext cx="1207135" cy="65976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6"/>
          <p:cNvSpPr/>
          <p:nvPr/>
        </p:nvSpPr>
        <p:spPr>
          <a:xfrm>
            <a:off x="1946275" y="1862455"/>
            <a:ext cx="1207135" cy="659765"/>
          </a:xfrm>
          <a:prstGeom prst="round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圆角矩形 17"/>
          <p:cNvSpPr/>
          <p:nvPr/>
        </p:nvSpPr>
        <p:spPr>
          <a:xfrm>
            <a:off x="3387725" y="1862455"/>
            <a:ext cx="1207135" cy="659765"/>
          </a:xfrm>
          <a:prstGeom prst="round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4896485" y="1862455"/>
            <a:ext cx="1207135" cy="659765"/>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6103620" y="3247390"/>
            <a:ext cx="2214880" cy="583565"/>
          </a:xfrm>
          <a:prstGeom prst="rect">
            <a:avLst/>
          </a:prstGeom>
          <a:noFill/>
        </p:spPr>
        <p:txBody>
          <a:bodyPr wrap="none" rtlCol="0">
            <a:spAutoFit/>
          </a:bodyPr>
          <a:p>
            <a:r>
              <a:rPr lang="zh-CN" altLang="en-US" sz="3200">
                <a:effectLst>
                  <a:outerShdw blurRad="38100" dist="19050" dir="2700000" algn="tl" rotWithShape="0">
                    <a:schemeClr val="dk1">
                      <a:alpha val="40000"/>
                      <a:alpha val="40000"/>
                    </a:schemeClr>
                  </a:outerShdw>
                </a:effectLst>
              </a:rPr>
              <a:t>代表性舞蹈</a:t>
            </a:r>
            <a:endParaRPr lang="zh-CN" altLang="en-US" sz="3200">
              <a:effectLst>
                <a:outerShdw blurRad="38100" dist="19050" dir="2700000" algn="tl" rotWithShape="0">
                  <a:schemeClr val="dk1">
                    <a:alpha val="40000"/>
                    <a:alpha val="40000"/>
                  </a:schemeClr>
                </a:outerShdw>
              </a:effectLst>
            </a:endParaRPr>
          </a:p>
        </p:txBody>
      </p:sp>
      <p:sp>
        <p:nvSpPr>
          <p:cNvPr id="100" name="文本框 99"/>
          <p:cNvSpPr txBox="1"/>
          <p:nvPr/>
        </p:nvSpPr>
        <p:spPr>
          <a:xfrm>
            <a:off x="724535" y="841375"/>
            <a:ext cx="829945" cy="398780"/>
          </a:xfrm>
          <a:prstGeom prst="rect">
            <a:avLst/>
          </a:prstGeom>
          <a:noFill/>
          <a:ln w="9525">
            <a:noFill/>
          </a:ln>
        </p:spPr>
        <p:txBody>
          <a:bodyPr wrap="square">
            <a:spAutoFit/>
          </a:bodyPr>
          <a:p>
            <a:pPr indent="0"/>
            <a:r>
              <a:rPr lang="zh-CN" sz="2000" b="0">
                <a:solidFill>
                  <a:srgbClr val="231F20"/>
                </a:solidFill>
                <a:cs typeface="宋体" panose="02010600030101010101" pitchFamily="2" charset="-122"/>
              </a:rPr>
              <a:t>夏代</a:t>
            </a:r>
            <a:endParaRPr lang="zh-CN" altLang="en-US" sz="2000" b="0">
              <a:solidFill>
                <a:srgbClr val="231F20"/>
              </a:solidFill>
              <a:cs typeface="宋体" panose="02010600030101010101" pitchFamily="2" charset="-122"/>
            </a:endParaRPr>
          </a:p>
        </p:txBody>
      </p:sp>
      <p:sp>
        <p:nvSpPr>
          <p:cNvPr id="26" name="文本框 25"/>
          <p:cNvSpPr txBox="1"/>
          <p:nvPr/>
        </p:nvSpPr>
        <p:spPr>
          <a:xfrm>
            <a:off x="2184400" y="841375"/>
            <a:ext cx="829945" cy="398780"/>
          </a:xfrm>
          <a:prstGeom prst="rect">
            <a:avLst/>
          </a:prstGeom>
          <a:noFill/>
          <a:ln w="9525">
            <a:noFill/>
          </a:ln>
        </p:spPr>
        <p:txBody>
          <a:bodyPr wrap="square">
            <a:spAutoFit/>
          </a:bodyPr>
          <a:p>
            <a:pPr indent="0"/>
            <a:r>
              <a:rPr lang="zh-CN" sz="2000" b="0">
                <a:solidFill>
                  <a:srgbClr val="231F20"/>
                </a:solidFill>
                <a:cs typeface="宋体" panose="02010600030101010101" pitchFamily="2" charset="-122"/>
              </a:rPr>
              <a:t>商代</a:t>
            </a:r>
            <a:endParaRPr lang="zh-CN" altLang="en-US" sz="2000" b="0">
              <a:solidFill>
                <a:srgbClr val="231F20"/>
              </a:solidFill>
              <a:cs typeface="宋体" panose="02010600030101010101" pitchFamily="2" charset="-122"/>
            </a:endParaRPr>
          </a:p>
        </p:txBody>
      </p:sp>
      <p:sp>
        <p:nvSpPr>
          <p:cNvPr id="27" name="文本框 26"/>
          <p:cNvSpPr txBox="1"/>
          <p:nvPr/>
        </p:nvSpPr>
        <p:spPr>
          <a:xfrm>
            <a:off x="3644265" y="845820"/>
            <a:ext cx="829945" cy="398780"/>
          </a:xfrm>
          <a:prstGeom prst="rect">
            <a:avLst/>
          </a:prstGeom>
          <a:noFill/>
          <a:ln w="9525">
            <a:noFill/>
          </a:ln>
        </p:spPr>
        <p:txBody>
          <a:bodyPr wrap="square">
            <a:spAutoFit/>
          </a:bodyPr>
          <a:p>
            <a:pPr indent="0"/>
            <a:r>
              <a:rPr lang="zh-CN" sz="2000" b="0">
                <a:solidFill>
                  <a:schemeClr val="bg1"/>
                </a:solidFill>
                <a:cs typeface="宋体" panose="02010600030101010101" pitchFamily="2" charset="-122"/>
              </a:rPr>
              <a:t>周代</a:t>
            </a:r>
            <a:endParaRPr lang="zh-CN" altLang="en-US" sz="2000" b="0">
              <a:solidFill>
                <a:schemeClr val="bg1"/>
              </a:solidFill>
              <a:cs typeface="宋体" panose="02010600030101010101" pitchFamily="2" charset="-122"/>
            </a:endParaRPr>
          </a:p>
        </p:txBody>
      </p:sp>
      <p:sp>
        <p:nvSpPr>
          <p:cNvPr id="28" name="文本框 27"/>
          <p:cNvSpPr txBox="1"/>
          <p:nvPr/>
        </p:nvSpPr>
        <p:spPr>
          <a:xfrm>
            <a:off x="5049520" y="841375"/>
            <a:ext cx="829945" cy="398780"/>
          </a:xfrm>
          <a:prstGeom prst="rect">
            <a:avLst/>
          </a:prstGeom>
          <a:noFill/>
          <a:ln w="9525">
            <a:noFill/>
          </a:ln>
        </p:spPr>
        <p:txBody>
          <a:bodyPr wrap="square">
            <a:spAutoFit/>
          </a:bodyPr>
          <a:p>
            <a:pPr indent="0"/>
            <a:r>
              <a:rPr lang="zh-CN" sz="2000" b="0">
                <a:solidFill>
                  <a:schemeClr val="bg1"/>
                </a:solidFill>
                <a:cs typeface="宋体" panose="02010600030101010101" pitchFamily="2" charset="-122"/>
              </a:rPr>
              <a:t>汉代</a:t>
            </a:r>
            <a:endParaRPr lang="zh-CN" altLang="en-US" sz="2000" b="0">
              <a:solidFill>
                <a:schemeClr val="bg1"/>
              </a:solidFill>
              <a:cs typeface="宋体" panose="02010600030101010101" pitchFamily="2" charset="-122"/>
            </a:endParaRPr>
          </a:p>
        </p:txBody>
      </p:sp>
      <p:sp>
        <p:nvSpPr>
          <p:cNvPr id="33" name="文本框 32"/>
          <p:cNvSpPr txBox="1"/>
          <p:nvPr/>
        </p:nvSpPr>
        <p:spPr>
          <a:xfrm>
            <a:off x="553085" y="1900555"/>
            <a:ext cx="1134110" cy="583565"/>
          </a:xfrm>
          <a:prstGeom prst="rect">
            <a:avLst/>
          </a:prstGeom>
          <a:noFill/>
          <a:ln w="9525">
            <a:noFill/>
          </a:ln>
        </p:spPr>
        <p:txBody>
          <a:bodyPr wrap="square">
            <a:spAutoFit/>
          </a:bodyPr>
          <a:p>
            <a:pPr marL="0" indent="0" algn="ctr"/>
            <a:r>
              <a:rPr lang="en-US" sz="1600" b="0">
                <a:solidFill>
                  <a:srgbClr val="231F20"/>
                </a:solidFill>
                <a:latin typeface="Arial" panose="020B0604020202020204" pitchFamily="34" charset="0"/>
                <a:cs typeface="宋体" panose="02010600030101010101" pitchFamily="2" charset="-122"/>
              </a:rPr>
              <a:t>“</a:t>
            </a:r>
            <a:r>
              <a:rPr lang="zh-CN" sz="1600" b="0">
                <a:solidFill>
                  <a:srgbClr val="231F20"/>
                </a:solidFill>
                <a:cs typeface="宋体" panose="02010600030101010101" pitchFamily="2" charset="-122"/>
              </a:rPr>
              <a:t>九韶</a:t>
            </a:r>
            <a:r>
              <a:rPr lang="en-US" sz="1600" b="0">
                <a:solidFill>
                  <a:srgbClr val="231F20"/>
                </a:solidFill>
                <a:latin typeface="Arial" panose="020B0604020202020204" pitchFamily="34" charset="0"/>
                <a:cs typeface="宋体" panose="02010600030101010101" pitchFamily="2" charset="-122"/>
              </a:rPr>
              <a:t>”</a:t>
            </a:r>
            <a:endParaRPr lang="en-US" sz="1600" b="0">
              <a:solidFill>
                <a:srgbClr val="231F20"/>
              </a:solidFill>
              <a:latin typeface="Arial" panose="020B0604020202020204" pitchFamily="34" charset="0"/>
              <a:cs typeface="宋体" panose="02010600030101010101" pitchFamily="2" charset="-122"/>
            </a:endParaRPr>
          </a:p>
          <a:p>
            <a:pPr marL="0" indent="0" algn="ctr"/>
            <a:r>
              <a:rPr lang="en-US" sz="1600" b="0">
                <a:solidFill>
                  <a:srgbClr val="231F20"/>
                </a:solidFill>
                <a:latin typeface="Arial" panose="020B0604020202020204" pitchFamily="34" charset="0"/>
                <a:cs typeface="宋体" panose="02010600030101010101" pitchFamily="2" charset="-122"/>
              </a:rPr>
              <a:t>“</a:t>
            </a:r>
            <a:r>
              <a:rPr lang="zh-CN" sz="1600" b="0">
                <a:solidFill>
                  <a:srgbClr val="231F20"/>
                </a:solidFill>
                <a:cs typeface="宋体" panose="02010600030101010101" pitchFamily="2" charset="-122"/>
              </a:rPr>
              <a:t>方夷乐舞</a:t>
            </a:r>
            <a:r>
              <a:rPr lang="en-US" sz="1600" b="0">
                <a:solidFill>
                  <a:srgbClr val="231F20"/>
                </a:solidFill>
                <a:latin typeface="Arial" panose="020B0604020202020204" pitchFamily="34" charset="0"/>
                <a:cs typeface="宋体" panose="02010600030101010101" pitchFamily="2" charset="-122"/>
              </a:rPr>
              <a:t>”</a:t>
            </a:r>
            <a:endParaRPr lang="en-US" altLang="en-US" sz="1600" b="0">
              <a:solidFill>
                <a:srgbClr val="231F20"/>
              </a:solidFill>
              <a:latin typeface="Arial" panose="020B0604020202020204" pitchFamily="34" charset="0"/>
              <a:cs typeface="宋体" panose="02010600030101010101" pitchFamily="2" charset="-122"/>
            </a:endParaRPr>
          </a:p>
        </p:txBody>
      </p:sp>
      <p:sp>
        <p:nvSpPr>
          <p:cNvPr id="34" name="文本框 33"/>
          <p:cNvSpPr txBox="1"/>
          <p:nvPr/>
        </p:nvSpPr>
        <p:spPr>
          <a:xfrm>
            <a:off x="1995170" y="2014855"/>
            <a:ext cx="1134110" cy="398780"/>
          </a:xfrm>
          <a:prstGeom prst="rect">
            <a:avLst/>
          </a:prstGeom>
          <a:noFill/>
          <a:ln w="9525">
            <a:noFill/>
          </a:ln>
        </p:spPr>
        <p:txBody>
          <a:bodyPr wrap="square">
            <a:spAutoFit/>
          </a:bodyPr>
          <a:p>
            <a:pPr marL="0" indent="0" algn="ctr"/>
            <a:r>
              <a:rPr sz="2000" b="0">
                <a:solidFill>
                  <a:srgbClr val="231F20"/>
                </a:solidFill>
                <a:latin typeface="Arial" panose="020B0604020202020204" pitchFamily="34" charset="0"/>
                <a:cs typeface="宋体" panose="02010600030101010101" pitchFamily="2" charset="-122"/>
              </a:rPr>
              <a:t>“桑林舞”</a:t>
            </a:r>
            <a:endParaRPr sz="2000" b="0">
              <a:solidFill>
                <a:srgbClr val="231F20"/>
              </a:solidFill>
              <a:latin typeface="Arial" panose="020B0604020202020204" pitchFamily="34" charset="0"/>
              <a:cs typeface="宋体" panose="02010600030101010101" pitchFamily="2" charset="-122"/>
            </a:endParaRPr>
          </a:p>
        </p:txBody>
      </p:sp>
      <p:sp>
        <p:nvSpPr>
          <p:cNvPr id="35" name="文本框 34"/>
          <p:cNvSpPr txBox="1"/>
          <p:nvPr/>
        </p:nvSpPr>
        <p:spPr>
          <a:xfrm>
            <a:off x="3469640" y="2000885"/>
            <a:ext cx="1134110" cy="398780"/>
          </a:xfrm>
          <a:prstGeom prst="rect">
            <a:avLst/>
          </a:prstGeom>
          <a:noFill/>
          <a:ln w="9525">
            <a:noFill/>
          </a:ln>
        </p:spPr>
        <p:txBody>
          <a:bodyPr wrap="square">
            <a:spAutoFit/>
          </a:bodyPr>
          <a:p>
            <a:pPr marL="0" indent="0" algn="ctr"/>
            <a:r>
              <a:rPr sz="2000" b="0">
                <a:solidFill>
                  <a:schemeClr val="bg1"/>
                </a:solidFill>
                <a:latin typeface="Arial" panose="020B0604020202020204" pitchFamily="34" charset="0"/>
                <a:cs typeface="宋体" panose="02010600030101010101" pitchFamily="2" charset="-122"/>
              </a:rPr>
              <a:t>“雅乐”</a:t>
            </a:r>
            <a:endParaRPr sz="2000" b="0">
              <a:solidFill>
                <a:schemeClr val="bg1"/>
              </a:solidFill>
              <a:latin typeface="Arial" panose="020B0604020202020204" pitchFamily="34" charset="0"/>
              <a:cs typeface="宋体" panose="02010600030101010101" pitchFamily="2" charset="-122"/>
            </a:endParaRPr>
          </a:p>
        </p:txBody>
      </p:sp>
      <p:sp>
        <p:nvSpPr>
          <p:cNvPr id="36" name="文本框 35"/>
          <p:cNvSpPr txBox="1"/>
          <p:nvPr/>
        </p:nvSpPr>
        <p:spPr>
          <a:xfrm>
            <a:off x="4966335" y="2014855"/>
            <a:ext cx="1134110" cy="398780"/>
          </a:xfrm>
          <a:prstGeom prst="rect">
            <a:avLst/>
          </a:prstGeom>
          <a:noFill/>
          <a:ln w="9525">
            <a:noFill/>
          </a:ln>
        </p:spPr>
        <p:txBody>
          <a:bodyPr wrap="square">
            <a:spAutoFit/>
          </a:bodyPr>
          <a:p>
            <a:pPr marL="0" indent="0" algn="ctr"/>
            <a:r>
              <a:rPr sz="2000" b="0">
                <a:solidFill>
                  <a:schemeClr val="bg1"/>
                </a:solidFill>
                <a:latin typeface="Arial" panose="020B0604020202020204" pitchFamily="34" charset="0"/>
                <a:cs typeface="宋体" panose="02010600030101010101" pitchFamily="2" charset="-122"/>
              </a:rPr>
              <a:t>“俗乐”</a:t>
            </a:r>
            <a:endParaRPr sz="2000" b="0">
              <a:solidFill>
                <a:schemeClr val="bg1"/>
              </a:solidFill>
              <a:latin typeface="Arial" panose="020B0604020202020204" pitchFamily="34" charset="0"/>
              <a:cs typeface="宋体" panose="02010600030101010101" pitchFamily="2" charset="-122"/>
            </a:endParaRPr>
          </a:p>
        </p:txBody>
      </p:sp>
      <p:grpSp>
        <p:nvGrpSpPr>
          <p:cNvPr id="41" name="组合 40"/>
          <p:cNvGrpSpPr/>
          <p:nvPr/>
        </p:nvGrpSpPr>
        <p:grpSpPr>
          <a:xfrm>
            <a:off x="521970" y="2934970"/>
            <a:ext cx="4155440" cy="1795145"/>
            <a:chOff x="3065" y="4864"/>
            <a:chExt cx="6544" cy="2827"/>
          </a:xfrm>
        </p:grpSpPr>
        <p:grpSp>
          <p:nvGrpSpPr>
            <p:cNvPr id="15" name="组合 14"/>
            <p:cNvGrpSpPr/>
            <p:nvPr/>
          </p:nvGrpSpPr>
          <p:grpSpPr>
            <a:xfrm>
              <a:off x="3065" y="4864"/>
              <a:ext cx="6544" cy="1672"/>
              <a:chOff x="3025" y="5116"/>
              <a:chExt cx="6544" cy="2029"/>
            </a:xfrm>
          </p:grpSpPr>
          <p:sp>
            <p:nvSpPr>
              <p:cNvPr id="10" name="下箭头标注 9"/>
              <p:cNvSpPr/>
              <p:nvPr/>
            </p:nvSpPr>
            <p:spPr>
              <a:xfrm>
                <a:off x="3025" y="5116"/>
                <a:ext cx="1922" cy="2029"/>
              </a:xfrm>
              <a:prstGeom prst="downArrowCallou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下箭头标注 10"/>
              <p:cNvSpPr/>
              <p:nvPr/>
            </p:nvSpPr>
            <p:spPr>
              <a:xfrm>
                <a:off x="5316" y="5116"/>
                <a:ext cx="1922" cy="2029"/>
              </a:xfrm>
              <a:prstGeom prst="downArrowCallou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下箭头标注 11"/>
              <p:cNvSpPr/>
              <p:nvPr/>
            </p:nvSpPr>
            <p:spPr>
              <a:xfrm>
                <a:off x="7647" y="5116"/>
                <a:ext cx="1922" cy="2029"/>
              </a:xfrm>
              <a:prstGeom prst="downArrowCallou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 name="圆角矩形 20"/>
            <p:cNvSpPr/>
            <p:nvPr/>
          </p:nvSpPr>
          <p:spPr>
            <a:xfrm>
              <a:off x="3086" y="6653"/>
              <a:ext cx="1901" cy="1039"/>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圆角矩形 21"/>
            <p:cNvSpPr/>
            <p:nvPr/>
          </p:nvSpPr>
          <p:spPr>
            <a:xfrm>
              <a:off x="5335" y="6653"/>
              <a:ext cx="1901" cy="1039"/>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圆角矩形 22"/>
            <p:cNvSpPr/>
            <p:nvPr/>
          </p:nvSpPr>
          <p:spPr>
            <a:xfrm>
              <a:off x="7686" y="6653"/>
              <a:ext cx="1901" cy="1039"/>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文本框 28"/>
            <p:cNvSpPr txBox="1"/>
            <p:nvPr/>
          </p:nvSpPr>
          <p:spPr>
            <a:xfrm>
              <a:off x="3440" y="5120"/>
              <a:ext cx="1307" cy="628"/>
            </a:xfrm>
            <a:prstGeom prst="rect">
              <a:avLst/>
            </a:prstGeom>
            <a:noFill/>
            <a:ln w="9525">
              <a:noFill/>
            </a:ln>
          </p:spPr>
          <p:txBody>
            <a:bodyPr wrap="square">
              <a:spAutoFit/>
            </a:bodyPr>
            <a:p>
              <a:pPr indent="0"/>
              <a:r>
                <a:rPr lang="zh-CN" altLang="en-US" sz="2000" b="0">
                  <a:solidFill>
                    <a:srgbClr val="231F20"/>
                  </a:solidFill>
                  <a:cs typeface="宋体" panose="02010600030101010101" pitchFamily="2" charset="-122"/>
                </a:rPr>
                <a:t>隋唐</a:t>
              </a:r>
              <a:endParaRPr lang="zh-CN" altLang="en-US" sz="2000" b="0">
                <a:solidFill>
                  <a:srgbClr val="231F20"/>
                </a:solidFill>
                <a:cs typeface="宋体" panose="02010600030101010101" pitchFamily="2" charset="-122"/>
              </a:endParaRPr>
            </a:p>
          </p:txBody>
        </p:sp>
        <p:sp>
          <p:nvSpPr>
            <p:cNvPr id="30" name="文本框 29"/>
            <p:cNvSpPr txBox="1"/>
            <p:nvPr/>
          </p:nvSpPr>
          <p:spPr>
            <a:xfrm>
              <a:off x="5735" y="5120"/>
              <a:ext cx="1307" cy="628"/>
            </a:xfrm>
            <a:prstGeom prst="rect">
              <a:avLst/>
            </a:prstGeom>
            <a:noFill/>
            <a:ln w="9525">
              <a:noFill/>
            </a:ln>
          </p:spPr>
          <p:txBody>
            <a:bodyPr wrap="square">
              <a:spAutoFit/>
            </a:bodyPr>
            <a:p>
              <a:pPr indent="0"/>
              <a:r>
                <a:rPr lang="zh-CN" sz="2000" b="0">
                  <a:solidFill>
                    <a:srgbClr val="231F20"/>
                  </a:solidFill>
                  <a:cs typeface="宋体" panose="02010600030101010101" pitchFamily="2" charset="-122"/>
                </a:rPr>
                <a:t>宋元</a:t>
              </a:r>
              <a:endParaRPr lang="zh-CN" sz="2000" b="0">
                <a:solidFill>
                  <a:srgbClr val="231F20"/>
                </a:solidFill>
                <a:cs typeface="宋体" panose="02010600030101010101" pitchFamily="2" charset="-122"/>
              </a:endParaRPr>
            </a:p>
          </p:txBody>
        </p:sp>
        <p:sp>
          <p:nvSpPr>
            <p:cNvPr id="31" name="文本框 30"/>
            <p:cNvSpPr txBox="1"/>
            <p:nvPr/>
          </p:nvSpPr>
          <p:spPr>
            <a:xfrm>
              <a:off x="8092" y="5096"/>
              <a:ext cx="1307" cy="628"/>
            </a:xfrm>
            <a:prstGeom prst="rect">
              <a:avLst/>
            </a:prstGeom>
            <a:noFill/>
            <a:ln w="9525">
              <a:noFill/>
            </a:ln>
          </p:spPr>
          <p:txBody>
            <a:bodyPr wrap="square">
              <a:spAutoFit/>
            </a:bodyPr>
            <a:p>
              <a:pPr indent="0"/>
              <a:r>
                <a:rPr lang="zh-CN" sz="2000" b="0">
                  <a:solidFill>
                    <a:schemeClr val="bg1"/>
                  </a:solidFill>
                  <a:cs typeface="宋体" panose="02010600030101010101" pitchFamily="2" charset="-122"/>
                </a:rPr>
                <a:t>明清</a:t>
              </a:r>
              <a:endParaRPr lang="zh-CN" sz="2000" b="0">
                <a:solidFill>
                  <a:schemeClr val="bg1"/>
                </a:solidFill>
                <a:cs typeface="宋体" panose="02010600030101010101" pitchFamily="2" charset="-122"/>
              </a:endParaRPr>
            </a:p>
          </p:txBody>
        </p:sp>
        <p:sp>
          <p:nvSpPr>
            <p:cNvPr id="37" name="文本框 36"/>
            <p:cNvSpPr txBox="1"/>
            <p:nvPr/>
          </p:nvSpPr>
          <p:spPr>
            <a:xfrm>
              <a:off x="3137" y="6911"/>
              <a:ext cx="1786" cy="628"/>
            </a:xfrm>
            <a:prstGeom prst="rect">
              <a:avLst/>
            </a:prstGeom>
            <a:noFill/>
            <a:ln w="9525">
              <a:noFill/>
            </a:ln>
          </p:spPr>
          <p:txBody>
            <a:bodyPr wrap="square">
              <a:spAutoFit/>
            </a:bodyPr>
            <a:p>
              <a:pPr marL="0" indent="0" algn="ctr"/>
              <a:r>
                <a:rPr sz="2000" b="0">
                  <a:solidFill>
                    <a:srgbClr val="231F20"/>
                  </a:solidFill>
                  <a:latin typeface="Arial" panose="020B0604020202020204" pitchFamily="34" charset="0"/>
                  <a:cs typeface="宋体" panose="02010600030101010101" pitchFamily="2" charset="-122"/>
                </a:rPr>
                <a:t>“燕乐”</a:t>
              </a:r>
              <a:endParaRPr sz="2000" b="0">
                <a:solidFill>
                  <a:srgbClr val="231F20"/>
                </a:solidFill>
                <a:latin typeface="Arial" panose="020B0604020202020204" pitchFamily="34" charset="0"/>
                <a:cs typeface="宋体" panose="02010600030101010101" pitchFamily="2" charset="-122"/>
              </a:endParaRPr>
            </a:p>
          </p:txBody>
        </p:sp>
        <p:sp>
          <p:nvSpPr>
            <p:cNvPr id="38" name="文本框 37"/>
            <p:cNvSpPr txBox="1"/>
            <p:nvPr/>
          </p:nvSpPr>
          <p:spPr>
            <a:xfrm>
              <a:off x="5441" y="6896"/>
              <a:ext cx="1786" cy="628"/>
            </a:xfrm>
            <a:prstGeom prst="rect">
              <a:avLst/>
            </a:prstGeom>
            <a:noFill/>
            <a:ln w="9525">
              <a:noFill/>
            </a:ln>
          </p:spPr>
          <p:txBody>
            <a:bodyPr wrap="square">
              <a:spAutoFit/>
            </a:bodyPr>
            <a:p>
              <a:pPr marL="0" indent="0" algn="ctr"/>
              <a:r>
                <a:rPr lang="zh-CN" sz="2000" b="0">
                  <a:solidFill>
                    <a:srgbClr val="231F20"/>
                  </a:solidFill>
                  <a:latin typeface="Arial" panose="020B0604020202020204" pitchFamily="34" charset="0"/>
                  <a:cs typeface="宋体" panose="02010600030101010101" pitchFamily="2" charset="-122"/>
                </a:rPr>
                <a:t>“队舞”</a:t>
              </a:r>
              <a:endParaRPr lang="zh-CN" sz="2000" b="0">
                <a:solidFill>
                  <a:srgbClr val="231F20"/>
                </a:solidFill>
                <a:latin typeface="Arial" panose="020B0604020202020204" pitchFamily="34" charset="0"/>
                <a:cs typeface="宋体" panose="02010600030101010101" pitchFamily="2" charset="-122"/>
              </a:endParaRPr>
            </a:p>
          </p:txBody>
        </p:sp>
        <p:sp>
          <p:nvSpPr>
            <p:cNvPr id="39" name="文本框 38"/>
            <p:cNvSpPr txBox="1"/>
            <p:nvPr/>
          </p:nvSpPr>
          <p:spPr>
            <a:xfrm>
              <a:off x="7745" y="6915"/>
              <a:ext cx="1786" cy="580"/>
            </a:xfrm>
            <a:prstGeom prst="rect">
              <a:avLst/>
            </a:prstGeom>
            <a:noFill/>
            <a:ln w="9525">
              <a:noFill/>
            </a:ln>
          </p:spPr>
          <p:txBody>
            <a:bodyPr wrap="square">
              <a:spAutoFit/>
            </a:bodyPr>
            <a:p>
              <a:pPr marL="0" indent="0" algn="ctr"/>
              <a:r>
                <a:rPr lang="zh-CN" altLang="en-US" sz="1800" b="0">
                  <a:solidFill>
                    <a:schemeClr val="bg1"/>
                  </a:solidFill>
                  <a:latin typeface="Arial" panose="020B0604020202020204" pitchFamily="34" charset="0"/>
                  <a:cs typeface="宋体" panose="02010600030101010101" pitchFamily="2" charset="-122"/>
                </a:rPr>
                <a:t>戏曲舞蹈</a:t>
              </a:r>
              <a:endParaRPr lang="zh-CN" altLang="en-US" sz="1800" b="0">
                <a:solidFill>
                  <a:schemeClr val="bg1"/>
                </a:solidFill>
                <a:latin typeface="Arial" panose="020B0604020202020204" pitchFamily="34" charset="0"/>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86915" y="574675"/>
            <a:ext cx="6355080" cy="1852930"/>
          </a:xfrm>
          <a:prstGeom prst="rect">
            <a:avLst/>
          </a:prstGeom>
          <a:noFill/>
          <a:ln w="9525">
            <a:noFill/>
          </a:ln>
        </p:spPr>
        <p:txBody>
          <a:bodyPr>
            <a:noAutofit/>
          </a:bodyPr>
          <a:p>
            <a:pPr indent="284480">
              <a:lnSpc>
                <a:spcPct val="125000"/>
              </a:lnSpc>
              <a:spcBef>
                <a:spcPts val="0"/>
              </a:spcBef>
              <a:spcAft>
                <a:spcPts val="0"/>
              </a:spcAft>
            </a:pPr>
            <a:r>
              <a:rPr lang="en-US" altLang="zh-CN" sz="1800">
                <a:ea typeface="宋体" panose="02010600030101010101" pitchFamily="2" charset="-122"/>
              </a:rPr>
              <a:t>  </a:t>
            </a:r>
            <a:r>
              <a:rPr lang="zh-CN" altLang="en-US" sz="1800">
                <a:ea typeface="宋体" panose="02010600030101010101" pitchFamily="2" charset="-122"/>
              </a:rPr>
              <a:t>奠定了我国古代宫廷乐舞的基础，朝廷设立了主管乐舞活动的机构——</a:t>
            </a:r>
            <a:r>
              <a:rPr lang="zh-CN" altLang="en-US" sz="1800" b="1">
                <a:solidFill>
                  <a:schemeClr val="accent3"/>
                </a:solidFill>
                <a:ea typeface="宋体" panose="02010600030101010101" pitchFamily="2" charset="-122"/>
              </a:rPr>
              <a:t>“大司乐”</a:t>
            </a:r>
            <a:r>
              <a:rPr lang="zh-CN" altLang="en-US" sz="1800">
                <a:ea typeface="宋体" panose="02010600030101010101" pitchFamily="2" charset="-122"/>
              </a:rPr>
              <a:t>，并将前人的乐舞进行了整理，称为</a:t>
            </a:r>
            <a:r>
              <a:rPr lang="zh-CN" altLang="en-US" sz="1800" b="1">
                <a:solidFill>
                  <a:schemeClr val="accent3"/>
                </a:solidFill>
                <a:ea typeface="宋体" panose="02010600030101010101" pitchFamily="2" charset="-122"/>
              </a:rPr>
              <a:t>“六舞”“六代之乐”或“六代舞”</a:t>
            </a:r>
            <a:r>
              <a:rPr lang="zh-CN" altLang="en-US" sz="1800">
                <a:ea typeface="宋体" panose="02010600030101010101" pitchFamily="2" charset="-122"/>
              </a:rPr>
              <a:t>；此外，周代重视对各民族乐舞的收集整理，我国第一部诗歌总汇《诗经》中就有不少关于民间歌舞的描述。</a:t>
            </a:r>
            <a:endParaRPr lang="zh-CN" altLang="en-US" sz="1800">
              <a:ea typeface="宋体" panose="02010600030101010101" pitchFamily="2" charset="-122"/>
            </a:endParaRPr>
          </a:p>
        </p:txBody>
      </p:sp>
      <p:grpSp>
        <p:nvGrpSpPr>
          <p:cNvPr id="3" name="组合 2"/>
          <p:cNvGrpSpPr/>
          <p:nvPr/>
        </p:nvGrpSpPr>
        <p:grpSpPr>
          <a:xfrm>
            <a:off x="91203" y="109195"/>
            <a:ext cx="1747837" cy="1305192"/>
            <a:chOff x="1077252" y="2742843"/>
            <a:chExt cx="1858291" cy="1387673"/>
          </a:xfrm>
        </p:grpSpPr>
        <p:sp>
          <p:nvSpPr>
            <p:cNvPr id="44034" name="任意多边形 9"/>
            <p:cNvSpPr/>
            <p:nvPr>
              <p:custDataLst>
                <p:tags r:id="rId1"/>
              </p:custDataLst>
            </p:nvPr>
          </p:nvSpPr>
          <p:spPr bwMode="auto">
            <a:xfrm rot="16200000">
              <a:off x="1312561" y="2507534"/>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6" name="椭圆 5"/>
            <p:cNvSpPr/>
            <p:nvPr>
              <p:custDataLst>
                <p:tags r:id="rId2"/>
              </p:custDataLst>
            </p:nvPr>
          </p:nvSpPr>
          <p:spPr>
            <a:xfrm>
              <a:off x="1250306" y="2907052"/>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0" name="文本框 19"/>
            <p:cNvSpPr txBox="1"/>
            <p:nvPr>
              <p:custDataLst>
                <p:tags r:id="rId3"/>
              </p:custDataLst>
            </p:nvPr>
          </p:nvSpPr>
          <p:spPr>
            <a:xfrm>
              <a:off x="1463684" y="3237769"/>
              <a:ext cx="684580" cy="398326"/>
            </a:xfrm>
            <a:prstGeom prst="rect">
              <a:avLst/>
            </a:prstGeom>
            <a:noFill/>
          </p:spPr>
          <p:txBody>
            <a:bodyPr wrap="non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rPr>
                <a:t>西周</a:t>
              </a:r>
              <a:endPar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9" name="组合 8"/>
          <p:cNvGrpSpPr/>
          <p:nvPr/>
        </p:nvGrpSpPr>
        <p:grpSpPr>
          <a:xfrm>
            <a:off x="2089785" y="2466340"/>
            <a:ext cx="6105525" cy="2364740"/>
            <a:chOff x="3129" y="3916"/>
            <a:chExt cx="9615" cy="3724"/>
          </a:xfrm>
        </p:grpSpPr>
        <p:pic>
          <p:nvPicPr>
            <p:cNvPr id="10" name="图片 9" descr="2.2"/>
            <p:cNvPicPr>
              <a:picLocks noChangeAspect="1"/>
            </p:cNvPicPr>
            <p:nvPr/>
          </p:nvPicPr>
          <p:blipFill>
            <a:blip r:embed="rId4"/>
            <a:stretch>
              <a:fillRect/>
            </a:stretch>
          </p:blipFill>
          <p:spPr>
            <a:xfrm>
              <a:off x="7198" y="3928"/>
              <a:ext cx="5547" cy="3691"/>
            </a:xfrm>
            <a:prstGeom prst="rect">
              <a:avLst/>
            </a:prstGeom>
          </p:spPr>
        </p:pic>
        <p:grpSp>
          <p:nvGrpSpPr>
            <p:cNvPr id="8" name="组合 7"/>
            <p:cNvGrpSpPr/>
            <p:nvPr/>
          </p:nvGrpSpPr>
          <p:grpSpPr>
            <a:xfrm>
              <a:off x="3129" y="3916"/>
              <a:ext cx="7849" cy="3725"/>
              <a:chOff x="3129" y="3916"/>
              <a:chExt cx="7849" cy="3725"/>
            </a:xfrm>
          </p:grpSpPr>
          <p:pic>
            <p:nvPicPr>
              <p:cNvPr id="5" name="图片 4" descr="2"/>
              <p:cNvPicPr>
                <a:picLocks noChangeAspect="1"/>
              </p:cNvPicPr>
              <p:nvPr/>
            </p:nvPicPr>
            <p:blipFill>
              <a:blip r:embed="rId5"/>
              <a:stretch>
                <a:fillRect/>
              </a:stretch>
            </p:blipFill>
            <p:spPr>
              <a:xfrm>
                <a:off x="3129" y="3916"/>
                <a:ext cx="3986" cy="3714"/>
              </a:xfrm>
              <a:prstGeom prst="rect">
                <a:avLst/>
              </a:prstGeom>
            </p:spPr>
          </p:pic>
          <p:sp>
            <p:nvSpPr>
              <p:cNvPr id="4" name="文本框 3"/>
              <p:cNvSpPr txBox="1"/>
              <p:nvPr/>
            </p:nvSpPr>
            <p:spPr>
              <a:xfrm>
                <a:off x="4279" y="7170"/>
                <a:ext cx="1908" cy="471"/>
              </a:xfrm>
              <a:prstGeom prst="rect">
                <a:avLst/>
              </a:prstGeom>
              <a:noFill/>
            </p:spPr>
            <p:txBody>
              <a:bodyPr wrap="none" rtlCol="0">
                <a:spAutoFit/>
              </a:bodyPr>
              <a:p>
                <a:r>
                  <a:rPr lang="zh-CN" altLang="en-US">
                    <a:solidFill>
                      <a:schemeClr val="bg1"/>
                    </a:solidFill>
                  </a:rPr>
                  <a:t>西周宫廷舞蹈</a:t>
                </a:r>
                <a:endParaRPr lang="zh-CN" altLang="en-US">
                  <a:solidFill>
                    <a:schemeClr val="bg1"/>
                  </a:solidFill>
                </a:endParaRPr>
              </a:p>
            </p:txBody>
          </p:sp>
          <p:sp>
            <p:nvSpPr>
              <p:cNvPr id="7" name="文本框 6"/>
              <p:cNvSpPr txBox="1"/>
              <p:nvPr/>
            </p:nvSpPr>
            <p:spPr>
              <a:xfrm>
                <a:off x="9190" y="7159"/>
                <a:ext cx="1788" cy="471"/>
              </a:xfrm>
              <a:prstGeom prst="rect">
                <a:avLst/>
              </a:prstGeom>
              <a:noFill/>
            </p:spPr>
            <p:txBody>
              <a:bodyPr wrap="none" rtlCol="0">
                <a:spAutoFit/>
              </a:bodyPr>
              <a:p>
                <a:r>
                  <a:rPr lang="zh-CN" altLang="en-US">
                    <a:solidFill>
                      <a:schemeClr val="bg1"/>
                    </a:solidFill>
                  </a:rPr>
                  <a:t>西周</a:t>
                </a:r>
                <a:r>
                  <a:rPr lang="en-US" altLang="zh-CN">
                    <a:solidFill>
                      <a:schemeClr val="bg1"/>
                    </a:solidFill>
                  </a:rPr>
                  <a:t> </a:t>
                </a:r>
                <a:r>
                  <a:rPr lang="zh-CN" altLang="en-US">
                    <a:solidFill>
                      <a:schemeClr val="bg1"/>
                    </a:solidFill>
                  </a:rPr>
                  <a:t>六代舞</a:t>
                </a:r>
                <a:r>
                  <a:rPr lang="en-US" altLang="zh-CN">
                    <a:solidFill>
                      <a:schemeClr val="bg1"/>
                    </a:solidFill>
                  </a:rPr>
                  <a:t> </a:t>
                </a:r>
                <a:endParaRPr lang="en-US" altLang="zh-CN">
                  <a:solidFill>
                    <a:schemeClr val="bg1"/>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1000"/>
                                        <p:tgtEl>
                                          <p:spTgt spid="2">
                                            <p:txEl>
                                              <p:pRg st="0" end="0"/>
                                            </p:txEl>
                                          </p:spTgt>
                                        </p:tgtEl>
                                      </p:cBhvr>
                                    </p:animEffect>
                                    <p:anim calcmode="lin" valueType="num">
                                      <p:cBhvr>
                                        <p:cTn id="12"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4" presetClass="entr" presetSubtype="10"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69390" y="796925"/>
            <a:ext cx="7291705" cy="1621155"/>
          </a:xfrm>
          <a:prstGeom prst="rect">
            <a:avLst/>
          </a:prstGeom>
          <a:noFill/>
          <a:ln w="9525">
            <a:noFill/>
          </a:ln>
        </p:spPr>
        <p:txBody>
          <a:bodyPr>
            <a:noAutofit/>
          </a:bodyPr>
          <a:p>
            <a:pPr indent="284480">
              <a:lnSpc>
                <a:spcPct val="125000"/>
              </a:lnSpc>
              <a:spcBef>
                <a:spcPts val="0"/>
              </a:spcBef>
              <a:spcAft>
                <a:spcPts val="0"/>
              </a:spcAft>
            </a:pPr>
            <a:r>
              <a:rPr lang="en-US" altLang="zh-CN" sz="1800">
                <a:ea typeface="宋体" panose="02010600030101010101" pitchFamily="2" charset="-122"/>
              </a:rPr>
              <a:t>  </a:t>
            </a:r>
            <a:r>
              <a:rPr lang="zh-CN" altLang="en-US" sz="1800">
                <a:ea typeface="宋体" panose="02010600030101010101" pitchFamily="2" charset="-122"/>
              </a:rPr>
              <a:t>将六国王室乐舞和各地民间艺术聚集到阿房宫，并在朝廷设立主管乐舞和祭祀的机构——</a:t>
            </a:r>
            <a:r>
              <a:rPr lang="zh-CN" altLang="en-US" sz="1800" b="1">
                <a:solidFill>
                  <a:schemeClr val="accent3"/>
                </a:solidFill>
                <a:ea typeface="宋体" panose="02010600030101010101" pitchFamily="2" charset="-122"/>
              </a:rPr>
              <a:t>“乐府”</a:t>
            </a:r>
            <a:r>
              <a:rPr lang="zh-CN" altLang="en-US" sz="1800">
                <a:ea typeface="宋体" panose="02010600030101010101" pitchFamily="2" charset="-122"/>
              </a:rPr>
              <a:t>，还将流传于冀州的民间祭祀原始氏族部落蚩尤的“角抵戏”引入皇宫，开创了我国古代</a:t>
            </a:r>
            <a:r>
              <a:rPr lang="zh-CN" altLang="en-US" sz="1800" b="1">
                <a:solidFill>
                  <a:schemeClr val="accent3"/>
                </a:solidFill>
                <a:ea typeface="宋体" panose="02010600030101010101" pitchFamily="2" charset="-122"/>
              </a:rPr>
              <a:t>“百戏”</a:t>
            </a:r>
            <a:r>
              <a:rPr lang="zh-CN" altLang="en-US" sz="1800">
                <a:ea typeface="宋体" panose="02010600030101010101" pitchFamily="2" charset="-122"/>
              </a:rPr>
              <a:t>的先河。</a:t>
            </a:r>
            <a:endParaRPr lang="zh-CN" altLang="en-US" sz="1800">
              <a:ea typeface="宋体" panose="02010600030101010101" pitchFamily="2" charset="-122"/>
            </a:endParaRPr>
          </a:p>
        </p:txBody>
      </p:sp>
      <p:grpSp>
        <p:nvGrpSpPr>
          <p:cNvPr id="3" name="组合 2"/>
          <p:cNvGrpSpPr/>
          <p:nvPr/>
        </p:nvGrpSpPr>
        <p:grpSpPr>
          <a:xfrm>
            <a:off x="46118" y="102210"/>
            <a:ext cx="1747837" cy="1305192"/>
            <a:chOff x="946277" y="2659802"/>
            <a:chExt cx="1858291" cy="1387673"/>
          </a:xfrm>
        </p:grpSpPr>
        <p:sp>
          <p:nvSpPr>
            <p:cNvPr id="44034" name="任意多边形 9"/>
            <p:cNvSpPr/>
            <p:nvPr>
              <p:custDataLst>
                <p:tags r:id="rId1"/>
              </p:custDataLst>
            </p:nvPr>
          </p:nvSpPr>
          <p:spPr bwMode="auto">
            <a:xfrm rot="16200000">
              <a:off x="1181586" y="2424493"/>
              <a:ext cx="1387673" cy="1858291"/>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accent3"/>
            </a:solidFill>
            <a:ln>
              <a:noFill/>
            </a:ln>
          </p:spPr>
          <p:txBody>
            <a:bodyPr lIns="68271" tIns="34136" rIns="68271" bIns="34136"/>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1200" cap="none" spc="0" normalizeH="0" baseline="0" noProof="0">
                <a:ln>
                  <a:noFill/>
                </a:ln>
                <a:solidFill>
                  <a:prstClr val="black"/>
                </a:solidFill>
                <a:effectLst/>
                <a:uLnTx/>
                <a:uFillTx/>
                <a:cs typeface="+mn-ea"/>
                <a:sym typeface="+mn-lt"/>
              </a:endParaRPr>
            </a:p>
          </p:txBody>
        </p:sp>
        <p:sp>
          <p:nvSpPr>
            <p:cNvPr id="6" name="椭圆 5"/>
            <p:cNvSpPr/>
            <p:nvPr>
              <p:custDataLst>
                <p:tags r:id="rId2"/>
              </p:custDataLst>
            </p:nvPr>
          </p:nvSpPr>
          <p:spPr>
            <a:xfrm>
              <a:off x="1075448" y="2824011"/>
              <a:ext cx="1072788" cy="1059475"/>
            </a:xfrm>
            <a:prstGeom prst="ellipse">
              <a:avLst/>
            </a:prstGeom>
            <a:gradFill flip="none" rotWithShape="1">
              <a:gsLst>
                <a:gs pos="100000">
                  <a:srgbClr val="FFFFFF">
                    <a:lumMod val="100000"/>
                  </a:srgbClr>
                </a:gs>
                <a:gs pos="0">
                  <a:srgbClr val="D9D9DA"/>
                </a:gs>
              </a:gsLst>
              <a:lin ang="2700000" scaled="1"/>
              <a:tileRect/>
            </a:gra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68271" tIns="34136" rIns="68271" bIns="34136" anchor="ctr"/>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sz="1270" b="0" i="0" u="none" strike="noStrike" kern="0" cap="none" spc="0" normalizeH="0" baseline="0" noProof="0">
                <a:ln>
                  <a:noFill/>
                </a:ln>
                <a:solidFill>
                  <a:prstClr val="white"/>
                </a:solidFill>
                <a:effectLst/>
                <a:uLnTx/>
                <a:uFillTx/>
                <a:cs typeface="+mn-ea"/>
                <a:sym typeface="+mn-lt"/>
              </a:endParaRPr>
            </a:p>
          </p:txBody>
        </p:sp>
        <p:sp>
          <p:nvSpPr>
            <p:cNvPr id="20" name="文本框 19"/>
            <p:cNvSpPr txBox="1"/>
            <p:nvPr>
              <p:custDataLst>
                <p:tags r:id="rId3"/>
              </p:custDataLst>
            </p:nvPr>
          </p:nvSpPr>
          <p:spPr>
            <a:xfrm>
              <a:off x="1269923" y="3027804"/>
              <a:ext cx="684580" cy="398326"/>
            </a:xfrm>
            <a:prstGeom prst="rect">
              <a:avLst/>
            </a:prstGeom>
            <a:noFill/>
          </p:spPr>
          <p:txBody>
            <a:bodyPr wrap="none" lIns="68271" tIns="34136" rIns="68271" bIns="34136">
              <a:spAutoFit/>
            </a:bodyPr>
            <a:p>
              <a:pPr marL="0" marR="0" lvl="0" indent="0" algn="ctr" defTabSz="685800" rtl="0" eaLnBrk="1" fontAlgn="auto"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rPr>
                <a:t>秦</a:t>
              </a:r>
              <a:r>
                <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rPr>
                <a:t>朝</a:t>
              </a:r>
              <a:endParaRPr kumimoji="0" lang="zh-CN" altLang="zh-CN" sz="2000" b="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4" name="组合 3"/>
          <p:cNvGrpSpPr/>
          <p:nvPr/>
        </p:nvGrpSpPr>
        <p:grpSpPr>
          <a:xfrm>
            <a:off x="2977515" y="2083435"/>
            <a:ext cx="3700780" cy="2705735"/>
            <a:chOff x="4689" y="3281"/>
            <a:chExt cx="5828" cy="4261"/>
          </a:xfrm>
        </p:grpSpPr>
        <p:pic>
          <p:nvPicPr>
            <p:cNvPr id="7" name="图片 6" descr="2.3"/>
            <p:cNvPicPr>
              <a:picLocks noChangeAspect="1"/>
            </p:cNvPicPr>
            <p:nvPr/>
          </p:nvPicPr>
          <p:blipFill>
            <a:blip r:embed="rId4"/>
            <a:stretch>
              <a:fillRect/>
            </a:stretch>
          </p:blipFill>
          <p:spPr>
            <a:xfrm>
              <a:off x="4689" y="3281"/>
              <a:ext cx="5829" cy="3600"/>
            </a:xfrm>
            <a:prstGeom prst="rect">
              <a:avLst/>
            </a:prstGeom>
          </p:spPr>
        </p:pic>
        <p:sp>
          <p:nvSpPr>
            <p:cNvPr id="5" name="文本框 4"/>
            <p:cNvSpPr txBox="1"/>
            <p:nvPr/>
          </p:nvSpPr>
          <p:spPr>
            <a:xfrm>
              <a:off x="5681" y="7060"/>
              <a:ext cx="4068" cy="483"/>
            </a:xfrm>
            <a:prstGeom prst="rect">
              <a:avLst/>
            </a:prstGeom>
            <a:noFill/>
          </p:spPr>
          <p:txBody>
            <a:bodyPr wrap="none" rtlCol="0">
              <a:spAutoFit/>
            </a:bodyPr>
            <a:p>
              <a:r>
                <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rPr>
                <a:t>东汉墓室壁画</a:t>
              </a:r>
              <a:r>
                <a:rPr lang="en-US" altLang="zh-CN" sz="1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rPr>
                <a:t>《乐舞百戏图》</a:t>
              </a:r>
              <a:endParaRPr lang="zh-CN" altLang="en-US" sz="1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animEffect transition="in" filter="fade">
                                      <p:cBhvr>
                                        <p:cTn id="11" dur="1000"/>
                                        <p:tgtEl>
                                          <p:spTgt spid="2">
                                            <p:txEl>
                                              <p:pRg st="0" end="0"/>
                                            </p:txEl>
                                          </p:spTgt>
                                        </p:tgtEl>
                                      </p:cBhvr>
                                    </p:animEffect>
                                    <p:anim calcmode="lin" valueType="num">
                                      <p:cBhvr>
                                        <p:cTn id="12"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70401212220"/>
  <p:tag name="MH_LIBRARY" val="CONTENTS"/>
  <p:tag name="MH_TYPE" val="ENTRY"/>
  <p:tag name="ID" val="547146"/>
  <p:tag name="MH_ORDER" val="1"/>
</p:tagLst>
</file>

<file path=ppt/tags/tag10.xml><?xml version="1.0" encoding="utf-8"?>
<p:tagLst xmlns:p="http://schemas.openxmlformats.org/presentationml/2006/main">
  <p:tag name="MH" val="20170401212220"/>
  <p:tag name="MH_LIBRARY" val="CONTENTS"/>
  <p:tag name="MH_TYPE" val="NUMBER"/>
  <p:tag name="ID" val="547146"/>
  <p:tag name="MH_ORDER" val="NUMBER"/>
</p:tagLst>
</file>

<file path=ppt/tags/tag11.xml><?xml version="1.0" encoding="utf-8"?>
<p:tagLst xmlns:p="http://schemas.openxmlformats.org/presentationml/2006/main">
  <p:tag name="KSO_WM_UNIT_PLACING_PICTURE_USER_VIEWPORT" val="{&quot;height&quot;:666,&quot;width&quot;:11846}"/>
</p:tagLst>
</file>

<file path=ppt/tags/tag12.xml><?xml version="1.0" encoding="utf-8"?>
<p:tagLst xmlns:p="http://schemas.openxmlformats.org/presentationml/2006/main">
  <p:tag name="KSO_WM_UNIT_PLACING_PICTURE_USER_VIEWPORT" val="{&quot;height&quot;:1167,&quot;width&quot;:9472}"/>
</p:tagLst>
</file>

<file path=ppt/tags/tag13.xml><?xml version="1.0" encoding="utf-8"?>
<p:tagLst xmlns:p="http://schemas.openxmlformats.org/presentationml/2006/main">
  <p:tag name="KSO_WM_UNIT_PLACING_PICTURE_USER_VIEWPORT" val="{&quot;height&quot;:1167,&quot;width&quot;:9472}"/>
</p:tagLst>
</file>

<file path=ppt/tags/tag14.xml><?xml version="1.0" encoding="utf-8"?>
<p:tagLst xmlns:p="http://schemas.openxmlformats.org/presentationml/2006/main">
  <p:tag name="KSO_WM_UNIT_PLACING_PICTURE_USER_VIEWPORT" val="{&quot;height&quot;:1167,&quot;width&quot;:9472}"/>
</p:tagLst>
</file>

<file path=ppt/tags/tag15.xml><?xml version="1.0" encoding="utf-8"?>
<p:tagLst xmlns:p="http://schemas.openxmlformats.org/presentationml/2006/main">
  <p:tag name="KSO_WM_UNIT_PLACING_PICTURE_USER_VIEWPORT" val="{&quot;height&quot;:1167,&quot;width&quot;:9472}"/>
</p:tagLst>
</file>

<file path=ppt/tags/tag16.xml><?xml version="1.0" encoding="utf-8"?>
<p:tagLst xmlns:p="http://schemas.openxmlformats.org/presentationml/2006/main">
  <p:tag name="KSO_WM_UNIT_PLACING_PICTURE_USER_VIEWPORT" val="{&quot;height&quot;:1167,&quot;width&quot;:9472}"/>
</p:tagLst>
</file>

<file path=ppt/tags/tag17.xml><?xml version="1.0" encoding="utf-8"?>
<p:tagLst xmlns:p="http://schemas.openxmlformats.org/presentationml/2006/main">
  <p:tag name="KSO_WM_UNIT_PLACING_PICTURE_USER_VIEWPORT" val="{&quot;height&quot;:1167,&quot;width&quot;:9472}"/>
</p:tagLst>
</file>

<file path=ppt/tags/tag18.xml><?xml version="1.0" encoding="utf-8"?>
<p:tagLst xmlns:p="http://schemas.openxmlformats.org/presentationml/2006/main">
  <p:tag name="KSO_WM_UNIT_PLACING_PICTURE_USER_VIEWPORT" val="{&quot;height&quot;:1167,&quot;width&quot;:9472}"/>
</p:tagLst>
</file>

<file path=ppt/tags/tag19.xml><?xml version="1.0" encoding="utf-8"?>
<p:tagLst xmlns:p="http://schemas.openxmlformats.org/presentationml/2006/main">
  <p:tag name="KSO_WM_UNIT_PLACING_PICTURE_USER_VIEWPORT" val="{&quot;height&quot;:1167,&quot;width&quot;:9472}"/>
</p:tagLst>
</file>

<file path=ppt/tags/tag2.xml><?xml version="1.0" encoding="utf-8"?>
<p:tagLst xmlns:p="http://schemas.openxmlformats.org/presentationml/2006/main">
  <p:tag name="MH" val="20170401212220"/>
  <p:tag name="MH_LIBRARY" val="CONTENTS"/>
  <p:tag name="MH_TYPE" val="NUMBER"/>
  <p:tag name="ID" val="547146"/>
  <p:tag name="MH_ORDER" val="1"/>
</p:tagLst>
</file>

<file path=ppt/tags/tag20.xml><?xml version="1.0" encoding="utf-8"?>
<p:tagLst xmlns:p="http://schemas.openxmlformats.org/presentationml/2006/main">
  <p:tag name="MH" val="20170401212220"/>
  <p:tag name="MH_LIBRARY" val="CONTENTS"/>
  <p:tag name="MH_TYPE" val="TITLE"/>
  <p:tag name="ID" val="547146"/>
</p:tagLst>
</file>

<file path=ppt/tags/tag21.xml><?xml version="1.0" encoding="utf-8"?>
<p:tagLst xmlns:p="http://schemas.openxmlformats.org/presentationml/2006/main">
  <p:tag name="MH" val="20170401212220"/>
  <p:tag name="MH_LIBRARY" val="CONTENTS"/>
  <p:tag name="MH_TYPE" val="NUMBER"/>
  <p:tag name="ID" val="547146"/>
  <p:tag name="MH_ORDER" val="NUMBER"/>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70401212220"/>
  <p:tag name="MH_LIBRARY" val="CONTENTS"/>
  <p:tag name="MH_TYPE" val="ENTRY"/>
  <p:tag name="ID" val="547146"/>
  <p:tag name="MH_ORDER" val="2"/>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70401212220"/>
  <p:tag name="MH_LIBRARY" val="CONTENTS"/>
  <p:tag name="MH_TYPE" val="NUMBER"/>
  <p:tag name="ID" val="547146"/>
  <p:tag name="MH_ORDER" val="2"/>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MH" val="20170401212220"/>
  <p:tag name="MH_LIBRARY" val="CONTENTS"/>
  <p:tag name="MH_TYPE" val="TITLE"/>
  <p:tag name="ID" val="547146"/>
</p:tagLst>
</file>

<file path=ppt/tags/tag47.xml><?xml version="1.0" encoding="utf-8"?>
<p:tagLst xmlns:p="http://schemas.openxmlformats.org/presentationml/2006/main">
  <p:tag name="MH" val="20170401212220"/>
  <p:tag name="MH_LIBRARY" val="CONTENTS"/>
  <p:tag name="MH_TYPE" val="NUMBER"/>
  <p:tag name="ID" val="547146"/>
  <p:tag name="MH_ORDER" val="NUMBER"/>
</p:tagLst>
</file>

<file path=ppt/tags/tag48.xml><?xml version="1.0" encoding="utf-8"?>
<p:tagLst xmlns:p="http://schemas.openxmlformats.org/presentationml/2006/main">
  <p:tag name="MH" val="20170401212220"/>
  <p:tag name="MH_LIBRARY" val="CONTENTS"/>
  <p:tag name="MH_TYPE" val="TITLE"/>
  <p:tag name="ID" val="547146"/>
</p:tagLst>
</file>

<file path=ppt/tags/tag49.xml><?xml version="1.0" encoding="utf-8"?>
<p:tagLst xmlns:p="http://schemas.openxmlformats.org/presentationml/2006/main">
  <p:tag name="MH" val="20170401212220"/>
  <p:tag name="MH_LIBRARY" val="CONTENTS"/>
  <p:tag name="MH_TYPE" val="NUMBER"/>
  <p:tag name="ID" val="547146"/>
  <p:tag name="MH_ORDER" val="NUMBER"/>
</p:tagLst>
</file>

<file path=ppt/tags/tag5.xml><?xml version="1.0" encoding="utf-8"?>
<p:tagLst xmlns:p="http://schemas.openxmlformats.org/presentationml/2006/main">
  <p:tag name="MH" val="20170401212220"/>
  <p:tag name="MH_LIBRARY" val="CONTENTS"/>
  <p:tag name="MH_TYPE" val="ENTRY"/>
  <p:tag name="ID" val="547146"/>
  <p:tag name="MH_ORDER" val="3"/>
</p:tagLst>
</file>

<file path=ppt/tags/tag50.xml><?xml version="1.0" encoding="utf-8"?>
<p:tagLst xmlns:p="http://schemas.openxmlformats.org/presentationml/2006/main">
  <p:tag name="KSO_WM_UNIT_TABLE_BEAUTIFY" val="smartTable{af4741e7-72bf-4071-8d54-490738b21c69}"/>
  <p:tag name="TABLE_ENDDRAG_ORIGIN_RECT" val="504*233"/>
  <p:tag name="TABLE_ENDDRAG_RECT" val="108*97*504*233"/>
</p:tagLst>
</file>

<file path=ppt/tags/tag51.xml><?xml version="1.0" encoding="utf-8"?>
<p:tagLst xmlns:p="http://schemas.openxmlformats.org/presentationml/2006/main">
  <p:tag name="MH_CONTENTSID" val="290"/>
  <p:tag name="MH_SECTIONID" val="291,292,293,294,"/>
  <p:tag name="KSO_WPP_MARK_KEY" val="3560cb8d-4c0e-4576-9ed8-e105be21506d"/>
  <p:tag name="COMMONDATA" val="eyJoZGlkIjoiMzk2Y2EyOGE0ZDBhZTE0NzZhODk4NjdjMmMxZTkxOTIifQ=="/>
</p:tagLst>
</file>

<file path=ppt/tags/tag6.xml><?xml version="1.0" encoding="utf-8"?>
<p:tagLst xmlns:p="http://schemas.openxmlformats.org/presentationml/2006/main">
  <p:tag name="MH" val="20170401212220"/>
  <p:tag name="MH_LIBRARY" val="CONTENTS"/>
  <p:tag name="MH_TYPE" val="NUMBER"/>
  <p:tag name="ID" val="547146"/>
  <p:tag name="MH_ORDER" val="3"/>
</p:tagLst>
</file>

<file path=ppt/tags/tag7.xml><?xml version="1.0" encoding="utf-8"?>
<p:tagLst xmlns:p="http://schemas.openxmlformats.org/presentationml/2006/main">
  <p:tag name="MH" val="20170401212220"/>
  <p:tag name="MH_LIBRARY" val="CONTENTS"/>
  <p:tag name="MH_TYPE" val="ENTRY"/>
  <p:tag name="ID" val="547146"/>
  <p:tag name="MH_ORDER" val="4"/>
</p:tagLst>
</file>

<file path=ppt/tags/tag8.xml><?xml version="1.0" encoding="utf-8"?>
<p:tagLst xmlns:p="http://schemas.openxmlformats.org/presentationml/2006/main">
  <p:tag name="MH" val="20170401212220"/>
  <p:tag name="MH_LIBRARY" val="CONTENTS"/>
  <p:tag name="MH_TYPE" val="NUMBER"/>
  <p:tag name="ID" val="547146"/>
  <p:tag name="MH_ORDER" val="4"/>
</p:tagLst>
</file>

<file path=ppt/tags/tag9.xml><?xml version="1.0" encoding="utf-8"?>
<p:tagLst xmlns:p="http://schemas.openxmlformats.org/presentationml/2006/main">
  <p:tag name="MH" val="20170401212220"/>
  <p:tag name="MH_LIBRARY" val="CONTENTS"/>
  <p:tag name="MH_TYPE" val="TITLE"/>
  <p:tag name="ID" val="547146"/>
</p:tagLst>
</file>

<file path=ppt/theme/theme1.xml><?xml version="1.0" encoding="utf-8"?>
<a:theme xmlns:a="http://schemas.openxmlformats.org/drawingml/2006/main" name="第一PPT，www.1ppt.com">
  <a:themeElements>
    <a:clrScheme name="自定义 84">
      <a:dk1>
        <a:sysClr val="windowText" lastClr="000000"/>
      </a:dk1>
      <a:lt1>
        <a:sysClr val="window" lastClr="FFFFFF"/>
      </a:lt1>
      <a:dk2>
        <a:srgbClr val="44546A"/>
      </a:dk2>
      <a:lt2>
        <a:srgbClr val="E7E6E6"/>
      </a:lt2>
      <a:accent1>
        <a:srgbClr val="7C10E4"/>
      </a:accent1>
      <a:accent2>
        <a:srgbClr val="2E76F1"/>
      </a:accent2>
      <a:accent3>
        <a:srgbClr val="CF137C"/>
      </a:accent3>
      <a:accent4>
        <a:srgbClr val="073AA1"/>
      </a:accent4>
      <a:accent5>
        <a:srgbClr val="4472C4"/>
      </a:accent5>
      <a:accent6>
        <a:srgbClr val="70AD47"/>
      </a:accent6>
      <a:hlink>
        <a:srgbClr val="0563C1"/>
      </a:hlink>
      <a:folHlink>
        <a:srgbClr val="954F72"/>
      </a:folHlink>
    </a:clrScheme>
    <a:fontScheme name="osy5ed5o">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1632</Words>
  <Application>WPS 演示</Application>
  <PresentationFormat>全屏显示(16:9)</PresentationFormat>
  <Paragraphs>222</Paragraphs>
  <Slides>21</Slides>
  <Notes>27</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Arial</vt:lpstr>
      <vt:lpstr>宋体</vt:lpstr>
      <vt:lpstr>Wingdings</vt:lpstr>
      <vt:lpstr>等线</vt:lpstr>
      <vt:lpstr>微软雅黑</vt:lpstr>
      <vt:lpstr>Calibri</vt:lpstr>
      <vt:lpstr>方正正黑简体</vt:lpstr>
      <vt:lpstr>黑体</vt:lpstr>
      <vt:lpstr>Calibri</vt:lpstr>
      <vt:lpstr>Arial Unicode MS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舞蹈培训</dc:title>
  <dc:creator>第一PPT</dc:creator>
  <cp:keywords>www.1ppt.com</cp:keywords>
  <dc:description>www.1ppt.com</dc:description>
  <cp:lastModifiedBy>原</cp:lastModifiedBy>
  <cp:revision>69</cp:revision>
  <dcterms:created xsi:type="dcterms:W3CDTF">2023-08-15T07:31:00Z</dcterms:created>
  <dcterms:modified xsi:type="dcterms:W3CDTF">2023-09-17T04:27:57Z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EC5891E5EEAAD9180BE8DA64691403D3_42</vt:lpwstr>
  </property>
  <property fmtid="{D5CDD505-2E9C-101B-9397-08002B2CF9AE}" pid="3" name="KSOProductBuildVer">
    <vt:lpwstr>2052-11.1.0.12132</vt:lpwstr>
  </property>
</Properties>
</file>